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9"/>
  </p:handoutMasterIdLst>
  <p:sldIdLst>
    <p:sldId id="314" r:id="rId3"/>
    <p:sldId id="259" r:id="rId5"/>
    <p:sldId id="266" r:id="rId6"/>
    <p:sldId id="283" r:id="rId7"/>
    <p:sldId id="268" r:id="rId8"/>
    <p:sldId id="270" r:id="rId9"/>
    <p:sldId id="285" r:id="rId10"/>
    <p:sldId id="269" r:id="rId11"/>
    <p:sldId id="271" r:id="rId12"/>
    <p:sldId id="287" r:id="rId13"/>
    <p:sldId id="272" r:id="rId14"/>
    <p:sldId id="286" r:id="rId15"/>
    <p:sldId id="291" r:id="rId16"/>
    <p:sldId id="292" r:id="rId17"/>
    <p:sldId id="294" r:id="rId18"/>
    <p:sldId id="299" r:id="rId19"/>
    <p:sldId id="293" r:id="rId20"/>
    <p:sldId id="296" r:id="rId21"/>
    <p:sldId id="297" r:id="rId22"/>
    <p:sldId id="300" r:id="rId23"/>
    <p:sldId id="301" r:id="rId24"/>
    <p:sldId id="302" r:id="rId25"/>
    <p:sldId id="303" r:id="rId26"/>
    <p:sldId id="304" r:id="rId27"/>
    <p:sldId id="305" r:id="rId28"/>
    <p:sldId id="306" r:id="rId29"/>
    <p:sldId id="307" r:id="rId30"/>
    <p:sldId id="308" r:id="rId31"/>
    <p:sldId id="295" r:id="rId32"/>
    <p:sldId id="309" r:id="rId33"/>
    <p:sldId id="310" r:id="rId34"/>
    <p:sldId id="312" r:id="rId35"/>
    <p:sldId id="311" r:id="rId36"/>
    <p:sldId id="313" r:id="rId37"/>
    <p:sldId id="282" r:id="rId38"/>
  </p:sldIdLst>
  <p:sldSz cx="12192000" cy="6858000"/>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92D050"/>
    <a:srgbClr val="B8C239"/>
    <a:srgbClr val="3F9B46"/>
    <a:srgbClr val="0AB256"/>
    <a:srgbClr val="D97561"/>
    <a:srgbClr val="A55444"/>
    <a:srgbClr val="EE7D87"/>
    <a:srgbClr val="CE8D38"/>
    <a:srgbClr val="AA2025"/>
    <a:srgbClr val="E76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7" d="100"/>
          <a:sy n="67" d="100"/>
        </p:scale>
        <p:origin x="644" y="32"/>
      </p:cViewPr>
      <p:guideLst>
        <p:guide orient="horz" pos="2159"/>
        <p:guide pos="38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3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email"/>
          <a:srcRect l="16356" t="5067" r="19959" b="3010"/>
          <a:stretch>
            <a:fillRect/>
          </a:stretch>
        </p:blipFill>
        <p:spPr>
          <a:xfrm>
            <a:off x="-3175" y="0"/>
            <a:ext cx="12195175" cy="697042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email"/>
          <a:srcRect l="16356" t="5067" r="19959" b="3010"/>
          <a:stretch>
            <a:fillRect/>
          </a:stretch>
        </p:blipFill>
        <p:spPr>
          <a:xfrm>
            <a:off x="-3175" y="0"/>
            <a:ext cx="12195175" cy="6970426"/>
          </a:xfrm>
          <a:prstGeom prst="rect">
            <a:avLst/>
          </a:prstGeom>
        </p:spPr>
      </p:pic>
      <p:grpSp>
        <p:nvGrpSpPr>
          <p:cNvPr id="4" name="组合 3"/>
          <p:cNvGrpSpPr/>
          <p:nvPr userDrawn="1"/>
        </p:nvGrpSpPr>
        <p:grpSpPr>
          <a:xfrm>
            <a:off x="639172" y="5417871"/>
            <a:ext cx="386280" cy="1147539"/>
            <a:chOff x="5630863" y="2058988"/>
            <a:chExt cx="922337" cy="2740025"/>
          </a:xfrm>
        </p:grpSpPr>
        <p:sp>
          <p:nvSpPr>
            <p:cNvPr id="5" name="Freeform 40645"/>
            <p:cNvSpPr/>
            <p:nvPr/>
          </p:nvSpPr>
          <p:spPr bwMode="auto">
            <a:xfrm>
              <a:off x="5951538" y="2501900"/>
              <a:ext cx="223838" cy="2297113"/>
            </a:xfrm>
            <a:custGeom>
              <a:avLst/>
              <a:gdLst>
                <a:gd name="T0" fmla="*/ 45 w 52"/>
                <a:gd name="T1" fmla="*/ 540 h 540"/>
                <a:gd name="T2" fmla="*/ 38 w 52"/>
                <a:gd name="T3" fmla="*/ 534 h 540"/>
                <a:gd name="T4" fmla="*/ 34 w 52"/>
                <a:gd name="T5" fmla="*/ 7 h 540"/>
                <a:gd name="T6" fmla="*/ 41 w 52"/>
                <a:gd name="T7" fmla="*/ 1 h 540"/>
                <a:gd name="T8" fmla="*/ 47 w 52"/>
                <a:gd name="T9" fmla="*/ 8 h 540"/>
                <a:gd name="T10" fmla="*/ 51 w 52"/>
                <a:gd name="T11" fmla="*/ 532 h 540"/>
                <a:gd name="T12" fmla="*/ 46 w 52"/>
                <a:gd name="T13" fmla="*/ 540 h 540"/>
                <a:gd name="T14" fmla="*/ 45 w 52"/>
                <a:gd name="T15" fmla="*/ 540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40">
                  <a:moveTo>
                    <a:pt x="45" y="540"/>
                  </a:moveTo>
                  <a:cubicBezTo>
                    <a:pt x="42" y="540"/>
                    <a:pt x="39" y="538"/>
                    <a:pt x="38" y="534"/>
                  </a:cubicBezTo>
                  <a:cubicBezTo>
                    <a:pt x="0" y="317"/>
                    <a:pt x="33" y="10"/>
                    <a:pt x="34" y="7"/>
                  </a:cubicBezTo>
                  <a:cubicBezTo>
                    <a:pt x="34" y="3"/>
                    <a:pt x="38" y="0"/>
                    <a:pt x="41" y="1"/>
                  </a:cubicBezTo>
                  <a:cubicBezTo>
                    <a:pt x="45" y="1"/>
                    <a:pt x="47" y="4"/>
                    <a:pt x="47" y="8"/>
                  </a:cubicBezTo>
                  <a:cubicBezTo>
                    <a:pt x="47" y="11"/>
                    <a:pt x="13" y="316"/>
                    <a:pt x="51" y="532"/>
                  </a:cubicBezTo>
                  <a:cubicBezTo>
                    <a:pt x="52" y="536"/>
                    <a:pt x="50" y="539"/>
                    <a:pt x="46" y="540"/>
                  </a:cubicBezTo>
                  <a:cubicBezTo>
                    <a:pt x="46" y="540"/>
                    <a:pt x="45" y="540"/>
                    <a:pt x="45" y="54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40646"/>
            <p:cNvSpPr/>
            <p:nvPr/>
          </p:nvSpPr>
          <p:spPr bwMode="auto">
            <a:xfrm>
              <a:off x="5807075" y="2170113"/>
              <a:ext cx="320675" cy="407988"/>
            </a:xfrm>
            <a:custGeom>
              <a:avLst/>
              <a:gdLst>
                <a:gd name="T0" fmla="*/ 7 w 75"/>
                <a:gd name="T1" fmla="*/ 0 h 96"/>
                <a:gd name="T2" fmla="*/ 75 w 75"/>
                <a:gd name="T3" fmla="*/ 96 h 96"/>
                <a:gd name="T4" fmla="*/ 7 w 75"/>
                <a:gd name="T5" fmla="*/ 0 h 96"/>
              </a:gdLst>
              <a:ahLst/>
              <a:cxnLst>
                <a:cxn ang="0">
                  <a:pos x="T0" y="T1"/>
                </a:cxn>
                <a:cxn ang="0">
                  <a:pos x="T2" y="T3"/>
                </a:cxn>
                <a:cxn ang="0">
                  <a:pos x="T4" y="T5"/>
                </a:cxn>
              </a:cxnLst>
              <a:rect l="0" t="0" r="r" b="b"/>
              <a:pathLst>
                <a:path w="75" h="96">
                  <a:moveTo>
                    <a:pt x="7" y="0"/>
                  </a:moveTo>
                  <a:cubicBezTo>
                    <a:pt x="7" y="0"/>
                    <a:pt x="59" y="15"/>
                    <a:pt x="75" y="96"/>
                  </a:cubicBezTo>
                  <a:cubicBezTo>
                    <a:pt x="75" y="96"/>
                    <a:pt x="0" y="58"/>
                    <a:pt x="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40647"/>
            <p:cNvSpPr/>
            <p:nvPr/>
          </p:nvSpPr>
          <p:spPr bwMode="auto">
            <a:xfrm>
              <a:off x="5978525" y="2058988"/>
              <a:ext cx="317500" cy="498475"/>
            </a:xfrm>
            <a:custGeom>
              <a:avLst/>
              <a:gdLst>
                <a:gd name="T0" fmla="*/ 43 w 74"/>
                <a:gd name="T1" fmla="*/ 0 h 117"/>
                <a:gd name="T2" fmla="*/ 34 w 74"/>
                <a:gd name="T3" fmla="*/ 117 h 117"/>
                <a:gd name="T4" fmla="*/ 43 w 74"/>
                <a:gd name="T5" fmla="*/ 0 h 117"/>
              </a:gdLst>
              <a:ahLst/>
              <a:cxnLst>
                <a:cxn ang="0">
                  <a:pos x="T0" y="T1"/>
                </a:cxn>
                <a:cxn ang="0">
                  <a:pos x="T2" y="T3"/>
                </a:cxn>
                <a:cxn ang="0">
                  <a:pos x="T4" y="T5"/>
                </a:cxn>
              </a:cxnLst>
              <a:rect l="0" t="0" r="r" b="b"/>
              <a:pathLst>
                <a:path w="74" h="117">
                  <a:moveTo>
                    <a:pt x="43" y="0"/>
                  </a:moveTo>
                  <a:cubicBezTo>
                    <a:pt x="43" y="0"/>
                    <a:pt x="74" y="45"/>
                    <a:pt x="34" y="117"/>
                  </a:cubicBezTo>
                  <a:cubicBezTo>
                    <a:pt x="34" y="117"/>
                    <a:pt x="0" y="40"/>
                    <a:pt x="43"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40648"/>
            <p:cNvSpPr/>
            <p:nvPr/>
          </p:nvSpPr>
          <p:spPr bwMode="auto">
            <a:xfrm>
              <a:off x="6107113" y="2228850"/>
              <a:ext cx="390525" cy="331788"/>
            </a:xfrm>
            <a:custGeom>
              <a:avLst/>
              <a:gdLst>
                <a:gd name="T0" fmla="*/ 91 w 91"/>
                <a:gd name="T1" fmla="*/ 3 h 78"/>
                <a:gd name="T2" fmla="*/ 0 w 91"/>
                <a:gd name="T3" fmla="*/ 78 h 78"/>
                <a:gd name="T4" fmla="*/ 91 w 91"/>
                <a:gd name="T5" fmla="*/ 3 h 78"/>
              </a:gdLst>
              <a:ahLst/>
              <a:cxnLst>
                <a:cxn ang="0">
                  <a:pos x="T0" y="T1"/>
                </a:cxn>
                <a:cxn ang="0">
                  <a:pos x="T2" y="T3"/>
                </a:cxn>
                <a:cxn ang="0">
                  <a:pos x="T4" y="T5"/>
                </a:cxn>
              </a:cxnLst>
              <a:rect l="0" t="0" r="r" b="b"/>
              <a:pathLst>
                <a:path w="91" h="78">
                  <a:moveTo>
                    <a:pt x="91" y="3"/>
                  </a:moveTo>
                  <a:cubicBezTo>
                    <a:pt x="91" y="3"/>
                    <a:pt x="80" y="56"/>
                    <a:pt x="0" y="78"/>
                  </a:cubicBezTo>
                  <a:cubicBezTo>
                    <a:pt x="0" y="78"/>
                    <a:pt x="32" y="0"/>
                    <a:pt x="91"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40649"/>
            <p:cNvSpPr/>
            <p:nvPr/>
          </p:nvSpPr>
          <p:spPr bwMode="auto">
            <a:xfrm>
              <a:off x="5784850" y="2438400"/>
              <a:ext cx="322263" cy="407988"/>
            </a:xfrm>
            <a:custGeom>
              <a:avLst/>
              <a:gdLst>
                <a:gd name="T0" fmla="*/ 7 w 75"/>
                <a:gd name="T1" fmla="*/ 0 h 96"/>
                <a:gd name="T2" fmla="*/ 75 w 75"/>
                <a:gd name="T3" fmla="*/ 96 h 96"/>
                <a:gd name="T4" fmla="*/ 7 w 75"/>
                <a:gd name="T5" fmla="*/ 0 h 96"/>
              </a:gdLst>
              <a:ahLst/>
              <a:cxnLst>
                <a:cxn ang="0">
                  <a:pos x="T0" y="T1"/>
                </a:cxn>
                <a:cxn ang="0">
                  <a:pos x="T2" y="T3"/>
                </a:cxn>
                <a:cxn ang="0">
                  <a:pos x="T4" y="T5"/>
                </a:cxn>
              </a:cxnLst>
              <a:rect l="0" t="0" r="r" b="b"/>
              <a:pathLst>
                <a:path w="75" h="96">
                  <a:moveTo>
                    <a:pt x="7" y="0"/>
                  </a:moveTo>
                  <a:cubicBezTo>
                    <a:pt x="7" y="0"/>
                    <a:pt x="60" y="16"/>
                    <a:pt x="75" y="96"/>
                  </a:cubicBezTo>
                  <a:cubicBezTo>
                    <a:pt x="75" y="96"/>
                    <a:pt x="0" y="58"/>
                    <a:pt x="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40650"/>
            <p:cNvSpPr/>
            <p:nvPr/>
          </p:nvSpPr>
          <p:spPr bwMode="auto">
            <a:xfrm>
              <a:off x="6089650" y="2501900"/>
              <a:ext cx="385763" cy="327025"/>
            </a:xfrm>
            <a:custGeom>
              <a:avLst/>
              <a:gdLst>
                <a:gd name="T0" fmla="*/ 90 w 90"/>
                <a:gd name="T1" fmla="*/ 2 h 77"/>
                <a:gd name="T2" fmla="*/ 0 w 90"/>
                <a:gd name="T3" fmla="*/ 77 h 77"/>
                <a:gd name="T4" fmla="*/ 90 w 90"/>
                <a:gd name="T5" fmla="*/ 2 h 77"/>
              </a:gdLst>
              <a:ahLst/>
              <a:cxnLst>
                <a:cxn ang="0">
                  <a:pos x="T0" y="T1"/>
                </a:cxn>
                <a:cxn ang="0">
                  <a:pos x="T2" y="T3"/>
                </a:cxn>
                <a:cxn ang="0">
                  <a:pos x="T4" y="T5"/>
                </a:cxn>
              </a:cxnLst>
              <a:rect l="0" t="0" r="r" b="b"/>
              <a:pathLst>
                <a:path w="90" h="77">
                  <a:moveTo>
                    <a:pt x="90" y="2"/>
                  </a:moveTo>
                  <a:cubicBezTo>
                    <a:pt x="90" y="2"/>
                    <a:pt x="79" y="55"/>
                    <a:pt x="0" y="77"/>
                  </a:cubicBezTo>
                  <a:cubicBezTo>
                    <a:pt x="0" y="77"/>
                    <a:pt x="31" y="0"/>
                    <a:pt x="90" y="2"/>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40651"/>
            <p:cNvSpPr/>
            <p:nvPr/>
          </p:nvSpPr>
          <p:spPr bwMode="auto">
            <a:xfrm>
              <a:off x="5724525" y="2693988"/>
              <a:ext cx="365125" cy="463550"/>
            </a:xfrm>
            <a:custGeom>
              <a:avLst/>
              <a:gdLst>
                <a:gd name="T0" fmla="*/ 8 w 85"/>
                <a:gd name="T1" fmla="*/ 0 h 109"/>
                <a:gd name="T2" fmla="*/ 85 w 85"/>
                <a:gd name="T3" fmla="*/ 109 h 109"/>
                <a:gd name="T4" fmla="*/ 8 w 85"/>
                <a:gd name="T5" fmla="*/ 0 h 109"/>
              </a:gdLst>
              <a:ahLst/>
              <a:cxnLst>
                <a:cxn ang="0">
                  <a:pos x="T0" y="T1"/>
                </a:cxn>
                <a:cxn ang="0">
                  <a:pos x="T2" y="T3"/>
                </a:cxn>
                <a:cxn ang="0">
                  <a:pos x="T4" y="T5"/>
                </a:cxn>
              </a:cxnLst>
              <a:rect l="0" t="0" r="r" b="b"/>
              <a:pathLst>
                <a:path w="85" h="109">
                  <a:moveTo>
                    <a:pt x="8" y="0"/>
                  </a:moveTo>
                  <a:cubicBezTo>
                    <a:pt x="8" y="0"/>
                    <a:pt x="68" y="18"/>
                    <a:pt x="85" y="109"/>
                  </a:cubicBezTo>
                  <a:cubicBezTo>
                    <a:pt x="85" y="109"/>
                    <a:pt x="0" y="66"/>
                    <a:pt x="8"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40652"/>
            <p:cNvSpPr/>
            <p:nvPr/>
          </p:nvSpPr>
          <p:spPr bwMode="auto">
            <a:xfrm>
              <a:off x="6067425" y="2760663"/>
              <a:ext cx="438150" cy="379413"/>
            </a:xfrm>
            <a:custGeom>
              <a:avLst/>
              <a:gdLst>
                <a:gd name="T0" fmla="*/ 102 w 102"/>
                <a:gd name="T1" fmla="*/ 3 h 89"/>
                <a:gd name="T2" fmla="*/ 0 w 102"/>
                <a:gd name="T3" fmla="*/ 89 h 89"/>
                <a:gd name="T4" fmla="*/ 102 w 102"/>
                <a:gd name="T5" fmla="*/ 3 h 89"/>
              </a:gdLst>
              <a:ahLst/>
              <a:cxnLst>
                <a:cxn ang="0">
                  <a:pos x="T0" y="T1"/>
                </a:cxn>
                <a:cxn ang="0">
                  <a:pos x="T2" y="T3"/>
                </a:cxn>
                <a:cxn ang="0">
                  <a:pos x="T4" y="T5"/>
                </a:cxn>
              </a:cxnLst>
              <a:rect l="0" t="0" r="r" b="b"/>
              <a:pathLst>
                <a:path w="102" h="89">
                  <a:moveTo>
                    <a:pt x="102" y="3"/>
                  </a:moveTo>
                  <a:cubicBezTo>
                    <a:pt x="102" y="3"/>
                    <a:pt x="90" y="64"/>
                    <a:pt x="0" y="89"/>
                  </a:cubicBezTo>
                  <a:cubicBezTo>
                    <a:pt x="0" y="89"/>
                    <a:pt x="36" y="0"/>
                    <a:pt x="102"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40653"/>
            <p:cNvSpPr/>
            <p:nvPr/>
          </p:nvSpPr>
          <p:spPr bwMode="auto">
            <a:xfrm>
              <a:off x="5699125" y="3008313"/>
              <a:ext cx="373063" cy="471488"/>
            </a:xfrm>
            <a:custGeom>
              <a:avLst/>
              <a:gdLst>
                <a:gd name="T0" fmla="*/ 9 w 87"/>
                <a:gd name="T1" fmla="*/ 0 h 111"/>
                <a:gd name="T2" fmla="*/ 87 w 87"/>
                <a:gd name="T3" fmla="*/ 111 h 111"/>
                <a:gd name="T4" fmla="*/ 9 w 87"/>
                <a:gd name="T5" fmla="*/ 0 h 111"/>
              </a:gdLst>
              <a:ahLst/>
              <a:cxnLst>
                <a:cxn ang="0">
                  <a:pos x="T0" y="T1"/>
                </a:cxn>
                <a:cxn ang="0">
                  <a:pos x="T2" y="T3"/>
                </a:cxn>
                <a:cxn ang="0">
                  <a:pos x="T4" y="T5"/>
                </a:cxn>
              </a:cxnLst>
              <a:rect l="0" t="0" r="r" b="b"/>
              <a:pathLst>
                <a:path w="87" h="111">
                  <a:moveTo>
                    <a:pt x="9" y="0"/>
                  </a:moveTo>
                  <a:cubicBezTo>
                    <a:pt x="9" y="0"/>
                    <a:pt x="69" y="18"/>
                    <a:pt x="87" y="111"/>
                  </a:cubicBezTo>
                  <a:cubicBezTo>
                    <a:pt x="87" y="111"/>
                    <a:pt x="0" y="67"/>
                    <a:pt x="9"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40654"/>
            <p:cNvSpPr/>
            <p:nvPr/>
          </p:nvSpPr>
          <p:spPr bwMode="auto">
            <a:xfrm>
              <a:off x="6051550" y="3076575"/>
              <a:ext cx="446088" cy="382588"/>
            </a:xfrm>
            <a:custGeom>
              <a:avLst/>
              <a:gdLst>
                <a:gd name="T0" fmla="*/ 104 w 104"/>
                <a:gd name="T1" fmla="*/ 3 h 90"/>
                <a:gd name="T2" fmla="*/ 0 w 104"/>
                <a:gd name="T3" fmla="*/ 90 h 90"/>
                <a:gd name="T4" fmla="*/ 104 w 104"/>
                <a:gd name="T5" fmla="*/ 3 h 90"/>
              </a:gdLst>
              <a:ahLst/>
              <a:cxnLst>
                <a:cxn ang="0">
                  <a:pos x="T0" y="T1"/>
                </a:cxn>
                <a:cxn ang="0">
                  <a:pos x="T2" y="T3"/>
                </a:cxn>
                <a:cxn ang="0">
                  <a:pos x="T4" y="T5"/>
                </a:cxn>
              </a:cxnLst>
              <a:rect l="0" t="0" r="r" b="b"/>
              <a:pathLst>
                <a:path w="104" h="90">
                  <a:moveTo>
                    <a:pt x="104" y="3"/>
                  </a:moveTo>
                  <a:cubicBezTo>
                    <a:pt x="104" y="3"/>
                    <a:pt x="92" y="65"/>
                    <a:pt x="0" y="90"/>
                  </a:cubicBezTo>
                  <a:cubicBezTo>
                    <a:pt x="0" y="90"/>
                    <a:pt x="36" y="0"/>
                    <a:pt x="104"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40655"/>
            <p:cNvSpPr/>
            <p:nvPr/>
          </p:nvSpPr>
          <p:spPr bwMode="auto">
            <a:xfrm>
              <a:off x="5630863" y="3314700"/>
              <a:ext cx="446088" cy="534988"/>
            </a:xfrm>
            <a:custGeom>
              <a:avLst/>
              <a:gdLst>
                <a:gd name="T0" fmla="*/ 6 w 104"/>
                <a:gd name="T1" fmla="*/ 0 h 126"/>
                <a:gd name="T2" fmla="*/ 104 w 104"/>
                <a:gd name="T3" fmla="*/ 126 h 126"/>
                <a:gd name="T4" fmla="*/ 6 w 104"/>
                <a:gd name="T5" fmla="*/ 0 h 126"/>
              </a:gdLst>
              <a:ahLst/>
              <a:cxnLst>
                <a:cxn ang="0">
                  <a:pos x="T0" y="T1"/>
                </a:cxn>
                <a:cxn ang="0">
                  <a:pos x="T2" y="T3"/>
                </a:cxn>
                <a:cxn ang="0">
                  <a:pos x="T4" y="T5"/>
                </a:cxn>
              </a:cxnLst>
              <a:rect l="0" t="0" r="r" b="b"/>
              <a:pathLst>
                <a:path w="104" h="126">
                  <a:moveTo>
                    <a:pt x="6" y="0"/>
                  </a:moveTo>
                  <a:cubicBezTo>
                    <a:pt x="6" y="0"/>
                    <a:pt x="78" y="18"/>
                    <a:pt x="104" y="126"/>
                  </a:cubicBezTo>
                  <a:cubicBezTo>
                    <a:pt x="104" y="126"/>
                    <a:pt x="0" y="79"/>
                    <a:pt x="6"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0656"/>
            <p:cNvSpPr/>
            <p:nvPr/>
          </p:nvSpPr>
          <p:spPr bwMode="auto">
            <a:xfrm>
              <a:off x="6051550" y="3370263"/>
              <a:ext cx="501650" cy="458788"/>
            </a:xfrm>
            <a:custGeom>
              <a:avLst/>
              <a:gdLst>
                <a:gd name="T0" fmla="*/ 117 w 117"/>
                <a:gd name="T1" fmla="*/ 0 h 108"/>
                <a:gd name="T2" fmla="*/ 0 w 117"/>
                <a:gd name="T3" fmla="*/ 108 h 108"/>
                <a:gd name="T4" fmla="*/ 117 w 117"/>
                <a:gd name="T5" fmla="*/ 0 h 108"/>
              </a:gdLst>
              <a:ahLst/>
              <a:cxnLst>
                <a:cxn ang="0">
                  <a:pos x="T0" y="T1"/>
                </a:cxn>
                <a:cxn ang="0">
                  <a:pos x="T2" y="T3"/>
                </a:cxn>
                <a:cxn ang="0">
                  <a:pos x="T4" y="T5"/>
                </a:cxn>
              </a:cxnLst>
              <a:rect l="0" t="0" r="r" b="b"/>
              <a:pathLst>
                <a:path w="117" h="108">
                  <a:moveTo>
                    <a:pt x="117" y="0"/>
                  </a:moveTo>
                  <a:cubicBezTo>
                    <a:pt x="117" y="0"/>
                    <a:pt x="105" y="73"/>
                    <a:pt x="0" y="108"/>
                  </a:cubicBezTo>
                  <a:cubicBezTo>
                    <a:pt x="0" y="108"/>
                    <a:pt x="37" y="1"/>
                    <a:pt x="11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0657"/>
            <p:cNvSpPr/>
            <p:nvPr/>
          </p:nvSpPr>
          <p:spPr bwMode="auto">
            <a:xfrm>
              <a:off x="5630863" y="3743325"/>
              <a:ext cx="458788" cy="501650"/>
            </a:xfrm>
            <a:custGeom>
              <a:avLst/>
              <a:gdLst>
                <a:gd name="T0" fmla="*/ 1 w 107"/>
                <a:gd name="T1" fmla="*/ 0 h 118"/>
                <a:gd name="T2" fmla="*/ 107 w 107"/>
                <a:gd name="T3" fmla="*/ 118 h 118"/>
                <a:gd name="T4" fmla="*/ 1 w 107"/>
                <a:gd name="T5" fmla="*/ 0 h 118"/>
              </a:gdLst>
              <a:ahLst/>
              <a:cxnLst>
                <a:cxn ang="0">
                  <a:pos x="T0" y="T1"/>
                </a:cxn>
                <a:cxn ang="0">
                  <a:pos x="T2" y="T3"/>
                </a:cxn>
                <a:cxn ang="0">
                  <a:pos x="T4" y="T5"/>
                </a:cxn>
              </a:cxnLst>
              <a:rect l="0" t="0" r="r" b="b"/>
              <a:pathLst>
                <a:path w="107" h="118">
                  <a:moveTo>
                    <a:pt x="1" y="0"/>
                  </a:moveTo>
                  <a:cubicBezTo>
                    <a:pt x="1" y="0"/>
                    <a:pt x="74" y="12"/>
                    <a:pt x="107" y="118"/>
                  </a:cubicBezTo>
                  <a:cubicBezTo>
                    <a:pt x="107" y="118"/>
                    <a:pt x="0" y="79"/>
                    <a:pt x="1"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0658"/>
            <p:cNvSpPr/>
            <p:nvPr/>
          </p:nvSpPr>
          <p:spPr bwMode="auto">
            <a:xfrm>
              <a:off x="6064250" y="3730625"/>
              <a:ext cx="466725" cy="493713"/>
            </a:xfrm>
            <a:custGeom>
              <a:avLst/>
              <a:gdLst>
                <a:gd name="T0" fmla="*/ 109 w 109"/>
                <a:gd name="T1" fmla="*/ 0 h 116"/>
                <a:gd name="T2" fmla="*/ 0 w 109"/>
                <a:gd name="T3" fmla="*/ 116 h 116"/>
                <a:gd name="T4" fmla="*/ 109 w 109"/>
                <a:gd name="T5" fmla="*/ 0 h 116"/>
              </a:gdLst>
              <a:ahLst/>
              <a:cxnLst>
                <a:cxn ang="0">
                  <a:pos x="T0" y="T1"/>
                </a:cxn>
                <a:cxn ang="0">
                  <a:pos x="T2" y="T3"/>
                </a:cxn>
                <a:cxn ang="0">
                  <a:pos x="T4" y="T5"/>
                </a:cxn>
              </a:cxnLst>
              <a:rect l="0" t="0" r="r" b="b"/>
              <a:pathLst>
                <a:path w="109" h="116">
                  <a:moveTo>
                    <a:pt x="109" y="0"/>
                  </a:moveTo>
                  <a:cubicBezTo>
                    <a:pt x="109" y="0"/>
                    <a:pt x="103" y="74"/>
                    <a:pt x="0" y="116"/>
                  </a:cubicBezTo>
                  <a:cubicBezTo>
                    <a:pt x="0" y="116"/>
                    <a:pt x="30" y="6"/>
                    <a:pt x="109"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图片 1"/>
          <p:cNvPicPr>
            <a:picLocks noChangeAspect="1"/>
          </p:cNvPicPr>
          <p:nvPr userDrawn="1"/>
        </p:nvPicPr>
        <p:blipFill rotWithShape="1">
          <a:blip r:embed="rId3">
            <a:extLst>
              <a:ext uri="{28A0092B-C50C-407E-A947-70E740481C1C}">
                <a14:useLocalDpi xmlns:a14="http://schemas.microsoft.com/office/drawing/2010/main" val="0"/>
              </a:ext>
            </a:extLst>
          </a:blip>
          <a:srcRect t="79705" r="16449"/>
          <a:stretch>
            <a:fillRect/>
          </a:stretch>
        </p:blipFill>
        <p:spPr>
          <a:xfrm>
            <a:off x="-237305" y="5033637"/>
            <a:ext cx="12600755" cy="2049174"/>
          </a:xfrm>
          <a:prstGeom prst="rect">
            <a:avLst/>
          </a:prstGeom>
        </p:spPr>
      </p:pic>
      <p:sp>
        <p:nvSpPr>
          <p:cNvPr id="19" name="Freeform 1115"/>
          <p:cNvSpPr/>
          <p:nvPr userDrawn="1"/>
        </p:nvSpPr>
        <p:spPr bwMode="auto">
          <a:xfrm>
            <a:off x="3231024" y="255565"/>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endParaRPr lang="zh-CN" altLang="en-US"/>
          </a:p>
        </p:txBody>
      </p:sp>
      <p:sp>
        <p:nvSpPr>
          <p:cNvPr id="20" name="Freeform 1118"/>
          <p:cNvSpPr/>
          <p:nvPr userDrawn="1"/>
        </p:nvSpPr>
        <p:spPr bwMode="auto">
          <a:xfrm>
            <a:off x="10256399" y="278493"/>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endParaRPr lang="zh-CN" altLang="en-US"/>
          </a:p>
        </p:txBody>
      </p:sp>
      <p:sp>
        <p:nvSpPr>
          <p:cNvPr id="21" name="Freeform 1119"/>
          <p:cNvSpPr/>
          <p:nvPr userDrawn="1"/>
        </p:nvSpPr>
        <p:spPr bwMode="auto">
          <a:xfrm>
            <a:off x="6347023" y="556191"/>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endParaRPr lang="zh-CN" altLang="en-US"/>
          </a:p>
        </p:txBody>
      </p:sp>
      <p:sp>
        <p:nvSpPr>
          <p:cNvPr id="22" name="Freeform 1120"/>
          <p:cNvSpPr/>
          <p:nvPr userDrawn="1"/>
        </p:nvSpPr>
        <p:spPr bwMode="auto">
          <a:xfrm>
            <a:off x="7297978" y="186908"/>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endParaRPr lang="zh-CN" altLang="en-US"/>
          </a:p>
        </p:txBody>
      </p:sp>
      <p:sp>
        <p:nvSpPr>
          <p:cNvPr id="23" name="Freeform 1122"/>
          <p:cNvSpPr/>
          <p:nvPr userDrawn="1"/>
        </p:nvSpPr>
        <p:spPr bwMode="auto">
          <a:xfrm>
            <a:off x="9399222" y="720205"/>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endParaRPr lang="zh-CN" altLang="en-US"/>
          </a:p>
        </p:txBody>
      </p:sp>
      <p:sp>
        <p:nvSpPr>
          <p:cNvPr id="24" name="Freeform 67"/>
          <p:cNvSpPr>
            <a:spLocks noEditPoints="1"/>
          </p:cNvSpPr>
          <p:nvPr userDrawn="1"/>
        </p:nvSpPr>
        <p:spPr bwMode="auto">
          <a:xfrm>
            <a:off x="75390" y="103075"/>
            <a:ext cx="1561582" cy="1565279"/>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矩形 2"/>
          <p:cNvSpPr/>
          <p:nvPr userDrawn="1"/>
        </p:nvSpPr>
        <p:spPr>
          <a:xfrm>
            <a:off x="0" y="5867553"/>
            <a:ext cx="6096000" cy="1200329"/>
          </a:xfrm>
          <a:prstGeom prst="rect">
            <a:avLst/>
          </a:prstGeom>
        </p:spPr>
        <p:txBody>
          <a:bodyPr>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不得将觅知网的</a:t>
            </a:r>
            <a:r>
              <a:rPr lang="en-US" altLang="zh-CN" sz="1800" dirty="0">
                <a:solidFill>
                  <a:schemeClr val="bg1"/>
                </a:solidFill>
                <a:latin typeface="微软雅黑" panose="020B0503020204020204" pitchFamily="34" charset="-122"/>
                <a:ea typeface="微软雅黑" panose="020B0503020204020204" pitchFamily="34" charset="-122"/>
              </a:rPr>
              <a:t>PPT</a:t>
            </a:r>
            <a:r>
              <a:rPr lang="zh-CN" altLang="en-US" sz="1800" dirty="0">
                <a:solidFill>
                  <a:schemeClr val="bg1"/>
                </a:solidFill>
                <a:latin typeface="微软雅黑" panose="020B0503020204020204" pitchFamily="34" charset="-122"/>
                <a:ea typeface="微软雅黑" panose="020B0503020204020204" pitchFamily="34" charset="-122"/>
              </a:rPr>
              <a:t>模板、</a:t>
            </a:r>
            <a:r>
              <a:rPr lang="en-US" altLang="zh-CN" sz="1800" dirty="0">
                <a:solidFill>
                  <a:schemeClr val="bg1"/>
                </a:solidFill>
                <a:latin typeface="微软雅黑" panose="020B0503020204020204" pitchFamily="34" charset="-122"/>
                <a:ea typeface="微软雅黑" panose="020B0503020204020204" pitchFamily="34" charset="-122"/>
              </a:rPr>
              <a:t>PPT</a:t>
            </a:r>
            <a:r>
              <a:rPr lang="zh-CN" altLang="en-US" sz="180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0" Type="http://schemas.openxmlformats.org/officeDocument/2006/relationships/notesSlide" Target="../notesSlides/notesSlide10.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4" Type="http://schemas.openxmlformats.org/officeDocument/2006/relationships/notesSlide" Target="../notesSlides/notesSlide11.xml"/><Relationship Id="rId13" Type="http://schemas.openxmlformats.org/officeDocument/2006/relationships/slideLayout" Target="../slideLayouts/slideLayout1.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0" Type="http://schemas.openxmlformats.org/officeDocument/2006/relationships/notesSlide" Target="../notesSlides/notesSlide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2.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久石譲-Summ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486996" y="4420050"/>
            <a:ext cx="609600" cy="609600"/>
          </a:xfrm>
          <a:prstGeom prst="rect">
            <a:avLst/>
          </a:prstGeom>
        </p:spPr>
      </p:pic>
      <p:pic>
        <p:nvPicPr>
          <p:cNvPr id="2" name="图片 1" descr="mmexport1748223115192"/>
          <p:cNvPicPr>
            <a:picLocks noChangeAspect="1"/>
          </p:cNvPicPr>
          <p:nvPr/>
        </p:nvPicPr>
        <p:blipFill>
          <a:blip r:embed="rId4"/>
          <a:stretch>
            <a:fillRect/>
          </a:stretch>
        </p:blipFill>
        <p:spPr>
          <a:xfrm>
            <a:off x="0" y="0"/>
            <a:ext cx="12192000" cy="7374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1"/>
          <p:cNvSpPr txBox="1"/>
          <p:nvPr/>
        </p:nvSpPr>
        <p:spPr>
          <a:xfrm>
            <a:off x="504190" y="2186305"/>
            <a:ext cx="3616960" cy="2891790"/>
          </a:xfrm>
          <a:prstGeom prst="hexagon">
            <a:avLst/>
          </a:prstGeom>
          <a:solidFill>
            <a:schemeClr val="bg1"/>
          </a:solidFill>
          <a:ln w="12700" cap="sq">
            <a:solidFill>
              <a:schemeClr val="accent1"/>
            </a:solidFill>
            <a:miter/>
          </a:ln>
        </p:spPr>
        <p:txBody>
          <a:bodyPr vert="horz" wrap="square" lIns="91440" tIns="45720" rIns="91440" bIns="45720" rtlCol="0" anchor="ctr"/>
          <a:p>
            <a:pPr algn="ctr">
              <a:lnSpc>
                <a:spcPct val="110000"/>
              </a:lnSpc>
            </a:pPr>
            <a:endParaRPr kumimoji="1" lang="zh-CN" altLang="en-US"/>
          </a:p>
        </p:txBody>
      </p:sp>
      <p:sp>
        <p:nvSpPr>
          <p:cNvPr id="6" name="标题 1"/>
          <p:cNvSpPr txBox="1"/>
          <p:nvPr/>
        </p:nvSpPr>
        <p:spPr>
          <a:xfrm>
            <a:off x="1088538" y="2986479"/>
            <a:ext cx="2390511" cy="1884967"/>
          </a:xfrm>
          <a:prstGeom prst="rect">
            <a:avLst/>
          </a:prstGeom>
          <a:noFill/>
          <a:ln cap="sq">
            <a:noFill/>
          </a:ln>
        </p:spPr>
        <p:txBody>
          <a:bodyPr vert="horz" wrap="square" lIns="0" tIns="0" rIns="0" bIns="0" rtlCol="0" anchor="t"/>
          <a:p>
            <a:pPr algn="ctr">
              <a:lnSpc>
                <a:spcPct val="150000"/>
              </a:lnSpc>
            </a:pPr>
            <a:r>
              <a:rPr kumimoji="1" lang="en-US" altLang="zh-CN" sz="1230">
                <a:ln w="12700">
                  <a:noFill/>
                </a:ln>
                <a:solidFill>
                  <a:srgbClr val="595959">
                    <a:alpha val="100000"/>
                  </a:srgbClr>
                </a:solidFill>
                <a:latin typeface="Source Han Sans" panose="020B0400000000000000" charset="-122"/>
                <a:ea typeface="Source Han Sans" panose="020B0400000000000000" charset="-122"/>
                <a:cs typeface="Source Han Sans" panose="020B0400000000000000" charset="-122"/>
              </a:rPr>
              <a:t>随着城市化进程的加快，城市垃圾产生量不断增加，垃圾围城现象日益严重，给城市环境和居民生活带来了巨大压力。
传统的垃圾填埋和焚烧方式不仅占用大量土地，还可能造成土壤污染、空气污染和地下水污染等环境问题。</a:t>
            </a:r>
            <a:endParaRPr kumimoji="1" lang="zh-CN" altLang="en-US"/>
          </a:p>
        </p:txBody>
      </p:sp>
      <p:sp>
        <p:nvSpPr>
          <p:cNvPr id="7" name="标题 1"/>
          <p:cNvSpPr txBox="1"/>
          <p:nvPr/>
        </p:nvSpPr>
        <p:spPr>
          <a:xfrm>
            <a:off x="1363073" y="2322817"/>
            <a:ext cx="1983077" cy="628825"/>
          </a:xfrm>
          <a:prstGeom prst="rect">
            <a:avLst/>
          </a:prstGeom>
          <a:noFill/>
          <a:ln cap="sq">
            <a:noFill/>
          </a:ln>
        </p:spPr>
        <p:txBody>
          <a:bodyPr vert="horz" wrap="square" lIns="0" tIns="0" rIns="0" bIns="0" rtlCol="0" anchor="ctr"/>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垃圾围城</a:t>
            </a:r>
            <a:endParaRPr kumimoji="1" lang="zh-CN" altLang="en-US"/>
          </a:p>
        </p:txBody>
      </p:sp>
      <p:sp>
        <p:nvSpPr>
          <p:cNvPr id="11" name="标题 1"/>
          <p:cNvSpPr txBox="1"/>
          <p:nvPr/>
        </p:nvSpPr>
        <p:spPr>
          <a:xfrm>
            <a:off x="4271063" y="2186248"/>
            <a:ext cx="3558837" cy="2891905"/>
          </a:xfrm>
          <a:prstGeom prst="hexagon">
            <a:avLst/>
          </a:prstGeom>
          <a:solidFill>
            <a:schemeClr val="bg1"/>
          </a:solidFill>
          <a:ln w="12700" cap="sq">
            <a:solidFill>
              <a:schemeClr val="accent2"/>
            </a:solidFill>
            <a:miter/>
          </a:ln>
        </p:spPr>
        <p:txBody>
          <a:bodyPr vert="horz" wrap="square" lIns="91440" tIns="45720" rIns="91440" bIns="45720" rtlCol="0" anchor="ctr"/>
          <a:p>
            <a:pPr algn="ctr">
              <a:lnSpc>
                <a:spcPct val="110000"/>
              </a:lnSpc>
            </a:pPr>
            <a:endParaRPr kumimoji="1" lang="zh-CN" altLang="en-US"/>
          </a:p>
        </p:txBody>
      </p:sp>
      <p:sp>
        <p:nvSpPr>
          <p:cNvPr id="12" name="标题 1"/>
          <p:cNvSpPr txBox="1"/>
          <p:nvPr/>
        </p:nvSpPr>
        <p:spPr>
          <a:xfrm>
            <a:off x="4855210" y="2855595"/>
            <a:ext cx="2390775" cy="2015490"/>
          </a:xfrm>
          <a:prstGeom prst="rect">
            <a:avLst/>
          </a:prstGeom>
          <a:noFill/>
          <a:ln cap="sq">
            <a:noFill/>
          </a:ln>
        </p:spPr>
        <p:txBody>
          <a:bodyPr vert="horz" wrap="square" lIns="0" tIns="0" rIns="0" bIns="0" rtlCol="0" anchor="t"/>
          <a:p>
            <a:pPr algn="ctr">
              <a:lnSpc>
                <a:spcPct val="150000"/>
              </a:lnSpc>
            </a:pPr>
            <a:r>
              <a:rPr kumimoji="1" lang="en-US" altLang="zh-CN" sz="1400">
                <a:ln w="12700">
                  <a:noFill/>
                </a:ln>
                <a:solidFill>
                  <a:srgbClr val="595959">
                    <a:alpha val="100000"/>
                  </a:srgbClr>
                </a:solidFill>
                <a:latin typeface="Source Han Sans" panose="020B0400000000000000" charset="-122"/>
                <a:ea typeface="Source Han Sans" panose="020B0400000000000000" charset="-122"/>
                <a:cs typeface="Source Han Sans" panose="020B0400000000000000" charset="-122"/>
              </a:rPr>
              <a:t>垃圾中的有害物质如重金属、化学物质等，通过雨水冲刷和渗透，进入土壤，导致土壤污染。
土壤污染不仅影响农作物生长和质量，还可能通过食物链进入人体，危害人类健康。</a:t>
            </a:r>
            <a:endParaRPr kumimoji="1" lang="zh-CN" altLang="en-US"/>
          </a:p>
        </p:txBody>
      </p:sp>
      <p:sp>
        <p:nvSpPr>
          <p:cNvPr id="13" name="标题 1"/>
          <p:cNvSpPr txBox="1"/>
          <p:nvPr/>
        </p:nvSpPr>
        <p:spPr>
          <a:xfrm>
            <a:off x="5129760" y="2322817"/>
            <a:ext cx="1983077" cy="628825"/>
          </a:xfrm>
          <a:prstGeom prst="rect">
            <a:avLst/>
          </a:prstGeom>
          <a:noFill/>
          <a:ln cap="sq">
            <a:noFill/>
          </a:ln>
        </p:spPr>
        <p:txBody>
          <a:bodyPr vert="horz" wrap="square" lIns="0" tIns="0" rIns="0" bIns="0" rtlCol="0" anchor="ctr"/>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土壤污染</a:t>
            </a:r>
            <a:endParaRPr kumimoji="1" lang="zh-CN" altLang="en-US"/>
          </a:p>
        </p:txBody>
      </p:sp>
      <p:sp>
        <p:nvSpPr>
          <p:cNvPr id="17" name="标题 1"/>
          <p:cNvSpPr txBox="1"/>
          <p:nvPr/>
        </p:nvSpPr>
        <p:spPr>
          <a:xfrm>
            <a:off x="8037750" y="2186248"/>
            <a:ext cx="3558837" cy="2891905"/>
          </a:xfrm>
          <a:prstGeom prst="hexagon">
            <a:avLst/>
          </a:prstGeom>
          <a:solidFill>
            <a:schemeClr val="bg1"/>
          </a:solidFill>
          <a:ln w="12700" cap="sq">
            <a:solidFill>
              <a:schemeClr val="accent1"/>
            </a:solidFill>
            <a:miter/>
          </a:ln>
        </p:spPr>
        <p:txBody>
          <a:bodyPr vert="horz" wrap="square" lIns="91440" tIns="45720" rIns="91440" bIns="45720" rtlCol="0" anchor="ctr"/>
          <a:p>
            <a:pPr algn="ctr">
              <a:lnSpc>
                <a:spcPct val="110000"/>
              </a:lnSpc>
            </a:pPr>
            <a:endParaRPr kumimoji="1" lang="zh-CN" altLang="en-US"/>
          </a:p>
        </p:txBody>
      </p:sp>
      <p:sp>
        <p:nvSpPr>
          <p:cNvPr id="3" name="标题 1"/>
          <p:cNvSpPr txBox="1"/>
          <p:nvPr/>
        </p:nvSpPr>
        <p:spPr>
          <a:xfrm>
            <a:off x="8621913" y="2986479"/>
            <a:ext cx="2390511" cy="1884967"/>
          </a:xfrm>
          <a:prstGeom prst="rect">
            <a:avLst/>
          </a:prstGeom>
          <a:noFill/>
          <a:ln cap="sq">
            <a:noFill/>
          </a:ln>
        </p:spPr>
        <p:txBody>
          <a:bodyPr vert="horz" wrap="square" lIns="0" tIns="0" rIns="0" bIns="0" rtlCol="0" anchor="t"/>
          <a:p>
            <a:pPr algn="ctr">
              <a:lnSpc>
                <a:spcPct val="150000"/>
              </a:lnSpc>
            </a:pPr>
            <a:r>
              <a:rPr kumimoji="1" lang="en-US" altLang="zh-CN" sz="1400">
                <a:ln w="12700">
                  <a:noFill/>
                </a:ln>
                <a:solidFill>
                  <a:srgbClr val="595959">
                    <a:alpha val="100000"/>
                  </a:srgbClr>
                </a:solidFill>
                <a:latin typeface="Source Han Sans" panose="020B0400000000000000" charset="-122"/>
                <a:ea typeface="Source Han Sans" panose="020B0400000000000000" charset="-122"/>
                <a:cs typeface="Source Han Sans" panose="020B0400000000000000" charset="-122"/>
              </a:rPr>
              <a:t>大量垃圾未经分类和回收处理，直接填埋或焚烧，造成了资源的极大浪费。
如废纸、废金属、废塑料等可回收资源，如果得不到有效回收利用，将浪费大量自然资源。</a:t>
            </a:r>
            <a:endParaRPr kumimoji="1" lang="zh-CN" altLang="en-US"/>
          </a:p>
        </p:txBody>
      </p:sp>
      <p:sp>
        <p:nvSpPr>
          <p:cNvPr id="19" name="标题 1"/>
          <p:cNvSpPr txBox="1"/>
          <p:nvPr/>
        </p:nvSpPr>
        <p:spPr>
          <a:xfrm>
            <a:off x="8896447" y="2322817"/>
            <a:ext cx="1983077" cy="628825"/>
          </a:xfrm>
          <a:prstGeom prst="rect">
            <a:avLst/>
          </a:prstGeom>
          <a:noFill/>
          <a:ln cap="sq">
            <a:noFill/>
          </a:ln>
        </p:spPr>
        <p:txBody>
          <a:bodyPr vert="horz" wrap="square" lIns="0" tIns="0" rIns="0" bIns="0" rtlCol="0" anchor="ctr"/>
          <a:p>
            <a:pPr algn="ctr">
              <a:lnSpc>
                <a:spcPct val="12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资源浪费</a:t>
            </a:r>
            <a:endParaRPr kumimoji="1" lang="zh-CN" altLang="en-US"/>
          </a:p>
        </p:txBody>
      </p:sp>
      <p:sp>
        <p:nvSpPr>
          <p:cNvPr id="9" name="标题 1"/>
          <p:cNvSpPr txBox="1"/>
          <p:nvPr/>
        </p:nvSpPr>
        <p:spPr>
          <a:xfrm>
            <a:off x="891904" y="2474950"/>
            <a:ext cx="246880" cy="21613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p>
            <a:pPr algn="l">
              <a:lnSpc>
                <a:spcPct val="110000"/>
              </a:lnSpc>
            </a:pPr>
            <a:endParaRPr kumimoji="1" lang="zh-CN" altLang="en-US"/>
          </a:p>
        </p:txBody>
      </p:sp>
      <p:sp>
        <p:nvSpPr>
          <p:cNvPr id="8" name="标题 1"/>
          <p:cNvSpPr txBox="1"/>
          <p:nvPr/>
        </p:nvSpPr>
        <p:spPr>
          <a:xfrm>
            <a:off x="713513" y="2322818"/>
            <a:ext cx="603660" cy="520396"/>
          </a:xfrm>
          <a:prstGeom prst="hexagon">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4" name="标题 1"/>
          <p:cNvSpPr txBox="1"/>
          <p:nvPr/>
        </p:nvSpPr>
        <p:spPr>
          <a:xfrm>
            <a:off x="891269" y="2474950"/>
            <a:ext cx="246880" cy="21613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p>
            <a:pPr algn="l">
              <a:lnSpc>
                <a:spcPct val="110000"/>
              </a:lnSpc>
            </a:pPr>
            <a:endParaRPr kumimoji="1" lang="zh-CN" altLang="en-US"/>
          </a:p>
        </p:txBody>
      </p:sp>
      <p:sp>
        <p:nvSpPr>
          <p:cNvPr id="10" name="标题 1"/>
          <p:cNvSpPr txBox="1"/>
          <p:nvPr/>
        </p:nvSpPr>
        <p:spPr>
          <a:xfrm>
            <a:off x="1145904" y="2728950"/>
            <a:ext cx="246880" cy="21613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1272904" y="2855950"/>
            <a:ext cx="246880" cy="21613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4480199" y="2322818"/>
            <a:ext cx="603660" cy="520396"/>
          </a:xfrm>
          <a:prstGeom prst="hexagon">
            <a:avLst/>
          </a:prstGeom>
          <a:solidFill>
            <a:schemeClr val="accent2"/>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6" name="标题 1"/>
          <p:cNvSpPr txBox="1"/>
          <p:nvPr/>
        </p:nvSpPr>
        <p:spPr>
          <a:xfrm>
            <a:off x="4658591" y="2459579"/>
            <a:ext cx="246880" cy="24688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553" cap="flat">
            <a:noFill/>
            <a:miter/>
          </a:ln>
        </p:spPr>
        <p:txBody>
          <a:bodyPr vert="horz" wrap="square" lIns="91440" tIns="45720" rIns="91440" bIns="45720" rtlCol="0" anchor="ctr"/>
          <a:p>
            <a:pPr algn="l">
              <a:lnSpc>
                <a:spcPct val="110000"/>
              </a:lnSpc>
            </a:pPr>
            <a:endParaRPr kumimoji="1" lang="zh-CN" altLang="en-US"/>
          </a:p>
        </p:txBody>
      </p:sp>
      <p:sp>
        <p:nvSpPr>
          <p:cNvPr id="20" name="标题 1"/>
          <p:cNvSpPr txBox="1"/>
          <p:nvPr/>
        </p:nvSpPr>
        <p:spPr>
          <a:xfrm>
            <a:off x="8246887" y="2322818"/>
            <a:ext cx="603660" cy="520396"/>
          </a:xfrm>
          <a:prstGeom prst="hexagon">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21" name="标题 1"/>
          <p:cNvSpPr txBox="1"/>
          <p:nvPr/>
        </p:nvSpPr>
        <p:spPr>
          <a:xfrm>
            <a:off x="8425279" y="2466674"/>
            <a:ext cx="246880" cy="232690"/>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553" cap="flat">
            <a:noFill/>
            <a:miter/>
          </a:ln>
        </p:spPr>
        <p:txBody>
          <a:bodyPr vert="horz" wrap="square" lIns="91440" tIns="45720" rIns="91440" bIns="45720" rtlCol="0" anchor="ctr"/>
          <a:p>
            <a:pPr algn="l">
              <a:lnSpc>
                <a:spcPct val="110000"/>
              </a:lnSpc>
            </a:pPr>
            <a:endParaRPr kumimoji="1" lang="zh-CN" altLang="en-US"/>
          </a:p>
        </p:txBody>
      </p:sp>
      <p:sp>
        <p:nvSpPr>
          <p:cNvPr id="30" name="文本框 468"/>
          <p:cNvSpPr txBox="1"/>
          <p:nvPr/>
        </p:nvSpPr>
        <p:spPr>
          <a:xfrm>
            <a:off x="1811020" y="636905"/>
            <a:ext cx="3801745" cy="5219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w="9525">
                  <a:solidFill>
                    <a:prstClr val="white"/>
                  </a:solidFill>
                  <a:prstDash val="solid"/>
                </a:ln>
                <a:solidFill>
                  <a:srgbClr val="EF7E0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rPr>
              <a:t> </a:t>
            </a:r>
            <a:r>
              <a:rPr kumimoji="0" lang="zh-CN" altLang="en-US" sz="2800" i="0" u="none" strike="noStrike" kern="1200" cap="none" spc="0" normalizeH="0" baseline="0" noProof="0" dirty="0">
                <a:ln w="9525">
                  <a:solidFill>
                    <a:srgbClr val="00B050"/>
                  </a:solidFill>
                  <a:prstDash val="solid"/>
                </a:ln>
                <a:solidFill>
                  <a:srgbClr val="00B05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rPr>
              <a:t>现实中的环境问题</a:t>
            </a:r>
            <a:endParaRPr kumimoji="0" lang="zh-CN" altLang="en-US" sz="2800" i="0" u="none" strike="noStrike" kern="1200" cap="none" spc="0" normalizeH="0" baseline="0" noProof="0" dirty="0">
              <a:ln w="9525">
                <a:solidFill>
                  <a:srgbClr val="00B050"/>
                </a:solidFill>
                <a:prstDash val="solid"/>
              </a:ln>
              <a:solidFill>
                <a:srgbClr val="00B05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
                                            <p:txEl>
                                              <p:pRg st="0" end="0"/>
                                            </p:txEl>
                                          </p:spTgt>
                                        </p:tgtEl>
                                        <p:attrNameLst>
                                          <p:attrName>style.visibility</p:attrName>
                                        </p:attrNameLst>
                                      </p:cBhvr>
                                      <p:to>
                                        <p:strVal val="visible"/>
                                      </p:to>
                                    </p:set>
                                    <p:anim calcmode="lin" valueType="num">
                                      <p:cBhvr additive="base">
                                        <p:cTn id="1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891904" y="2474950"/>
            <a:ext cx="246880" cy="216137"/>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1438274" y="2556315"/>
            <a:ext cx="2518412" cy="2171044"/>
          </a:xfrm>
          <a:prstGeom prst="hexagon">
            <a:avLst/>
          </a:prstGeom>
          <a:solidFill>
            <a:schemeClr val="accent1"/>
          </a:solidFill>
          <a:ln cap="sq">
            <a:noFill/>
            <a:prstDash val="solid"/>
            <a:miter/>
          </a:ln>
          <a:effectLst>
            <a:outerShdw blurRad="762000" dist="254000" dir="5400000" algn="ctr" rotWithShape="0">
              <a:schemeClr val="accent1">
                <a:lumMod val="75000"/>
                <a:alpha val="20000"/>
              </a:schemeClr>
            </a:outerShdw>
          </a:effectLst>
        </p:spPr>
        <p:txBody>
          <a:bodyPr vert="horz" wrap="square" lIns="0" tIns="0" rIns="0" bIns="0" rtlCol="0" anchor="t"/>
          <a:p>
            <a:pPr algn="ctr">
              <a:lnSpc>
                <a:spcPct val="110000"/>
              </a:lnSpc>
            </a:pPr>
            <a:endParaRPr kumimoji="1" lang="zh-CN" altLang="en-US"/>
          </a:p>
        </p:txBody>
      </p:sp>
      <p:sp>
        <p:nvSpPr>
          <p:cNvPr id="11" name="标题 1"/>
          <p:cNvSpPr txBox="1"/>
          <p:nvPr/>
        </p:nvSpPr>
        <p:spPr>
          <a:xfrm>
            <a:off x="2199699" y="3227394"/>
            <a:ext cx="797130" cy="828886"/>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cap="sq">
            <a:noFill/>
            <a:prstDash val="solid"/>
          </a:ln>
        </p:spPr>
        <p:txBody>
          <a:bodyPr vert="horz" wrap="square" lIns="91440" tIns="45720" rIns="91440" bIns="45720" rtlCol="0" anchor="t"/>
          <a:p>
            <a:pPr algn="l">
              <a:lnSpc>
                <a:spcPct val="110000"/>
              </a:lnSpc>
            </a:pPr>
            <a:endParaRPr kumimoji="1" lang="zh-CN" altLang="en-US"/>
          </a:p>
        </p:txBody>
      </p:sp>
      <p:sp>
        <p:nvSpPr>
          <p:cNvPr id="2" name="标题 1"/>
          <p:cNvSpPr txBox="1"/>
          <p:nvPr/>
        </p:nvSpPr>
        <p:spPr>
          <a:xfrm flipH="1">
            <a:off x="3204375" y="2556317"/>
            <a:ext cx="657061" cy="2171042"/>
          </a:xfrm>
          <a:custGeom>
            <a:avLst/>
            <a:gdLst>
              <a:gd name="connsiteX0" fmla="*/ 542761 w 657061"/>
              <a:gd name="connsiteY0" fmla="*/ 0 h 2171042"/>
              <a:gd name="connsiteX1" fmla="*/ 657061 w 657061"/>
              <a:gd name="connsiteY1" fmla="*/ 0 h 2171042"/>
              <a:gd name="connsiteX2" fmla="*/ 114300 w 657061"/>
              <a:gd name="connsiteY2" fmla="*/ 1085521 h 2171042"/>
              <a:gd name="connsiteX3" fmla="*/ 657061 w 657061"/>
              <a:gd name="connsiteY3" fmla="*/ 2171042 h 2171042"/>
              <a:gd name="connsiteX4" fmla="*/ 542761 w 657061"/>
              <a:gd name="connsiteY4" fmla="*/ 2171042 h 2171042"/>
              <a:gd name="connsiteX5" fmla="*/ 0 w 657061"/>
              <a:gd name="connsiteY5" fmla="*/ 1085521 h 2171042"/>
            </a:gdLst>
            <a:ahLst/>
            <a:cxnLst/>
            <a:rect l="l" t="t" r="r" b="b"/>
            <a:pathLst>
              <a:path w="657061" h="2171042">
                <a:moveTo>
                  <a:pt x="542761" y="0"/>
                </a:moveTo>
                <a:lnTo>
                  <a:pt x="657061" y="0"/>
                </a:lnTo>
                <a:lnTo>
                  <a:pt x="114300" y="1085521"/>
                </a:lnTo>
                <a:lnTo>
                  <a:pt x="657061" y="2171042"/>
                </a:lnTo>
                <a:lnTo>
                  <a:pt x="542761" y="2171042"/>
                </a:lnTo>
                <a:lnTo>
                  <a:pt x="0" y="1085521"/>
                </a:lnTo>
                <a:close/>
              </a:path>
            </a:pathLst>
          </a:custGeom>
          <a:solidFill>
            <a:schemeClr val="bg1"/>
          </a:solidFill>
          <a:ln cap="sq">
            <a:noFill/>
            <a:prstDash val="solid"/>
            <a:miter/>
          </a:ln>
          <a:effectLst/>
        </p:spPr>
        <p:txBody>
          <a:bodyPr vert="horz" wrap="square" lIns="0" tIns="0" rIns="0" bIns="0" rtlCol="0" anchor="ctr"/>
          <a:p>
            <a:pPr algn="ctr">
              <a:lnSpc>
                <a:spcPct val="110000"/>
              </a:lnSpc>
            </a:pPr>
            <a:endParaRPr kumimoji="1" lang="zh-CN" altLang="en-US"/>
          </a:p>
        </p:txBody>
      </p:sp>
      <p:sp>
        <p:nvSpPr>
          <p:cNvPr id="3" name="标题 1"/>
          <p:cNvSpPr txBox="1"/>
          <p:nvPr>
            <p:custDataLst>
              <p:tags r:id="rId1"/>
            </p:custDataLst>
          </p:nvPr>
        </p:nvSpPr>
        <p:spPr>
          <a:xfrm>
            <a:off x="3863976" y="2205612"/>
            <a:ext cx="1294704" cy="1116124"/>
          </a:xfrm>
          <a:prstGeom prst="hexagon">
            <a:avLst/>
          </a:prstGeom>
          <a:solidFill>
            <a:schemeClr val="bg1"/>
          </a:solidFill>
          <a:ln cap="sq">
            <a:noFill/>
            <a:prstDash val="solid"/>
            <a:miter/>
          </a:ln>
          <a:effectLst>
            <a:outerShdw blurRad="635000" dist="254000" dir="5400000" algn="ctr" rotWithShape="0">
              <a:schemeClr val="accent1">
                <a:lumMod val="75000"/>
                <a:alpha val="15000"/>
              </a:schemeClr>
            </a:outerShdw>
          </a:effectLst>
        </p:spPr>
        <p:txBody>
          <a:bodyPr vert="horz" wrap="square" lIns="0" tIns="0" rIns="0" bIns="0" rtlCol="0" anchor="ctr"/>
          <a:p>
            <a:pPr algn="ctr">
              <a:lnSpc>
                <a:spcPct val="110000"/>
              </a:lnSpc>
            </a:pPr>
            <a:endParaRPr kumimoji="1" lang="zh-CN" altLang="en-US"/>
          </a:p>
        </p:txBody>
      </p:sp>
      <p:sp>
        <p:nvSpPr>
          <p:cNvPr id="7" name="标题 1"/>
          <p:cNvSpPr txBox="1"/>
          <p:nvPr>
            <p:custDataLst>
              <p:tags r:id="rId2"/>
            </p:custDataLst>
          </p:nvPr>
        </p:nvSpPr>
        <p:spPr>
          <a:xfrm>
            <a:off x="4264635" y="2523297"/>
            <a:ext cx="469255" cy="469324"/>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tx1"/>
          </a:solidFill>
          <a:ln cap="sq">
            <a:noFill/>
            <a:prstDash val="solid"/>
          </a:ln>
        </p:spPr>
        <p:txBody>
          <a:bodyPr vert="horz" wrap="square" lIns="91440" tIns="45720" rIns="91440" bIns="45720" rtlCol="0" anchor="t"/>
          <a:p>
            <a:pPr algn="l">
              <a:lnSpc>
                <a:spcPct val="110000"/>
              </a:lnSpc>
            </a:pPr>
            <a:endParaRPr kumimoji="1" lang="zh-CN" altLang="en-US"/>
          </a:p>
        </p:txBody>
      </p:sp>
      <p:sp>
        <p:nvSpPr>
          <p:cNvPr id="6" name="标题 1"/>
          <p:cNvSpPr txBox="1"/>
          <p:nvPr>
            <p:custDataLst>
              <p:tags r:id="rId3"/>
            </p:custDataLst>
          </p:nvPr>
        </p:nvSpPr>
        <p:spPr>
          <a:xfrm>
            <a:off x="3851911" y="3943685"/>
            <a:ext cx="1294704" cy="1116124"/>
          </a:xfrm>
          <a:prstGeom prst="hexagon">
            <a:avLst/>
          </a:prstGeom>
          <a:solidFill>
            <a:schemeClr val="bg1"/>
          </a:solidFill>
          <a:ln cap="sq">
            <a:noFill/>
            <a:prstDash val="solid"/>
            <a:miter/>
          </a:ln>
          <a:effectLst>
            <a:outerShdw blurRad="635000" dist="254000" dir="5400000" algn="ctr" rotWithShape="0">
              <a:schemeClr val="accent1">
                <a:lumMod val="75000"/>
                <a:alpha val="15000"/>
              </a:schemeClr>
            </a:outerShdw>
          </a:effectLst>
        </p:spPr>
        <p:txBody>
          <a:bodyPr vert="horz" wrap="square" lIns="0" tIns="0" rIns="0" bIns="0" rtlCol="0" anchor="ctr"/>
          <a:p>
            <a:pPr algn="ctr">
              <a:lnSpc>
                <a:spcPct val="110000"/>
              </a:lnSpc>
            </a:pPr>
            <a:endParaRPr kumimoji="1" lang="zh-CN" altLang="en-US"/>
          </a:p>
        </p:txBody>
      </p:sp>
      <p:sp>
        <p:nvSpPr>
          <p:cNvPr id="8" name="标题 1"/>
          <p:cNvSpPr txBox="1"/>
          <p:nvPr>
            <p:custDataLst>
              <p:tags r:id="rId4"/>
            </p:custDataLst>
          </p:nvPr>
        </p:nvSpPr>
        <p:spPr>
          <a:xfrm>
            <a:off x="4229974" y="4233757"/>
            <a:ext cx="535980" cy="53598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tx1"/>
          </a:solidFill>
          <a:ln cap="sq">
            <a:noFill/>
            <a:prstDash val="solid"/>
          </a:ln>
        </p:spPr>
        <p:txBody>
          <a:bodyPr vert="horz" wrap="square" lIns="91440" tIns="45720" rIns="91440" bIns="45720" rtlCol="0" anchor="t"/>
          <a:p>
            <a:pPr algn="l">
              <a:lnSpc>
                <a:spcPct val="110000"/>
              </a:lnSpc>
            </a:pPr>
            <a:endParaRPr kumimoji="1" lang="zh-CN" altLang="en-US"/>
          </a:p>
        </p:txBody>
      </p:sp>
      <p:sp>
        <p:nvSpPr>
          <p:cNvPr id="10" name="标题 1"/>
          <p:cNvSpPr txBox="1"/>
          <p:nvPr>
            <p:custDataLst>
              <p:tags r:id="rId5"/>
            </p:custDataLst>
          </p:nvPr>
        </p:nvSpPr>
        <p:spPr>
          <a:xfrm>
            <a:off x="5506720" y="1682115"/>
            <a:ext cx="5574030" cy="1639570"/>
          </a:xfrm>
          <a:prstGeom prst="rect">
            <a:avLst/>
          </a:prstGeom>
          <a:noFill/>
          <a:ln>
            <a:noFill/>
          </a:ln>
        </p:spPr>
        <p:txBody>
          <a:bodyPr vert="horz" wrap="square" lIns="0" tIns="0" rIns="0" bIns="0" rtlCol="0" anchor="t"/>
          <a:p>
            <a:pPr algn="l">
              <a:lnSpc>
                <a:spcPct val="150000"/>
              </a:lnSpc>
            </a:pPr>
            <a:r>
              <a:rPr kumimoji="1" lang="en-US" altLang="zh-CN" sz="16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中国每年产生生活垃圾超过2亿吨，相当于每个中国人每年产生约150公斤垃圾。
如此庞大的垃圾量如果得不到有效处理，将对环境造成不可逆转的破坏</a:t>
            </a: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a:t>
            </a:r>
            <a:endParaRPr kumimoji="1" lang="zh-CN" altLang="en-US"/>
          </a:p>
        </p:txBody>
      </p:sp>
      <p:sp>
        <p:nvSpPr>
          <p:cNvPr id="12" name="标题 1"/>
          <p:cNvSpPr txBox="1"/>
          <p:nvPr>
            <p:custDataLst>
              <p:tags r:id="rId6"/>
            </p:custDataLst>
          </p:nvPr>
        </p:nvSpPr>
        <p:spPr>
          <a:xfrm>
            <a:off x="5507355" y="988060"/>
            <a:ext cx="1789430" cy="664210"/>
          </a:xfrm>
          <a:prstGeom prst="rect">
            <a:avLst/>
          </a:prstGeom>
          <a:noFill/>
          <a:ln>
            <a:noFill/>
          </a:ln>
        </p:spPr>
        <p:txBody>
          <a:bodyPr vert="horz" wrap="square" lIns="0" tIns="0" rIns="0" bIns="0" rtlCol="0" anchor="ctr"/>
          <a:p>
            <a:pPr algn="l">
              <a:lnSpc>
                <a:spcPct val="150000"/>
              </a:lnSpc>
            </a:pPr>
            <a:r>
              <a:rPr kumimoji="1" lang="en-US" altLang="zh-CN" sz="2000">
                <a:ln w="12700">
                  <a:noFill/>
                </a:ln>
                <a:solidFill>
                  <a:srgbClr val="404040">
                    <a:alpha val="100000"/>
                  </a:srgbClr>
                </a:solidFill>
                <a:effectLst>
                  <a:outerShdw blurRad="38100" dist="38100" dir="2700000" algn="tl">
                    <a:srgbClr val="000000">
                      <a:alpha val="43137"/>
                    </a:srgbClr>
                  </a:outerShdw>
                </a:effectLst>
                <a:latin typeface="Source Han Sans CN Bold" panose="020B0800000000000000" charset="-122"/>
                <a:ea typeface="Source Han Sans CN Bold" panose="020B0800000000000000" charset="-122"/>
                <a:cs typeface="Source Han Sans CN Bold" panose="020B0800000000000000" charset="-122"/>
              </a:rPr>
              <a:t>垃圾产生量惊人</a:t>
            </a:r>
            <a:endParaRPr kumimoji="1" lang="en-US" altLang="zh-CN" sz="2000">
              <a:ln w="12700">
                <a:noFill/>
              </a:ln>
              <a:solidFill>
                <a:srgbClr val="404040">
                  <a:alpha val="100000"/>
                </a:srgbClr>
              </a:solidFill>
              <a:effectLst>
                <a:outerShdw blurRad="38100" dist="38100" dir="2700000" algn="tl">
                  <a:srgbClr val="000000">
                    <a:alpha val="43137"/>
                  </a:srgbClr>
                </a:outerShdw>
              </a:effectLst>
              <a:latin typeface="Source Han Sans CN Bold" panose="020B0800000000000000" charset="-122"/>
              <a:ea typeface="Source Han Sans CN Bold" panose="020B0800000000000000" charset="-122"/>
              <a:cs typeface="Source Han Sans CN Bold" panose="020B0800000000000000" charset="-122"/>
            </a:endParaRPr>
          </a:p>
        </p:txBody>
      </p:sp>
      <p:sp>
        <p:nvSpPr>
          <p:cNvPr id="13" name="标题 1"/>
          <p:cNvSpPr txBox="1"/>
          <p:nvPr>
            <p:custDataLst>
              <p:tags r:id="rId7"/>
            </p:custDataLst>
          </p:nvPr>
        </p:nvSpPr>
        <p:spPr>
          <a:xfrm>
            <a:off x="5506720" y="3401695"/>
            <a:ext cx="5400040" cy="511175"/>
          </a:xfrm>
          <a:prstGeom prst="rect">
            <a:avLst/>
          </a:prstGeom>
          <a:noFill/>
          <a:ln>
            <a:noFill/>
          </a:ln>
        </p:spPr>
        <p:txBody>
          <a:bodyPr vert="horz" wrap="square" lIns="0" tIns="0" rIns="0" bIns="0" rtlCol="0" anchor="ctr"/>
          <a:p>
            <a:pPr algn="l">
              <a:lnSpc>
                <a:spcPct val="150000"/>
              </a:lnSpc>
            </a:pPr>
            <a:r>
              <a:rPr kumimoji="1" lang="en-US" altLang="zh-CN" sz="2000">
                <a:ln w="12700">
                  <a:noFill/>
                </a:ln>
                <a:solidFill>
                  <a:srgbClr val="404040">
                    <a:alpha val="100000"/>
                  </a:srgbClr>
                </a:solidFill>
                <a:effectLst>
                  <a:outerShdw blurRad="38100" dist="38100" dir="2700000" algn="tl">
                    <a:srgbClr val="000000">
                      <a:alpha val="43137"/>
                    </a:srgbClr>
                  </a:outerShdw>
                </a:effectLst>
                <a:latin typeface="Source Han Sans CN Bold" panose="020B0800000000000000" charset="-122"/>
                <a:ea typeface="Source Han Sans CN Bold" panose="020B0800000000000000" charset="-122"/>
                <a:cs typeface="Source Han Sans CN Bold" panose="020B0800000000000000" charset="-122"/>
              </a:rPr>
              <a:t>资源回收价值</a:t>
            </a:r>
            <a:endParaRPr kumimoji="1" lang="zh-CN" altLang="en-US" sz="2000">
              <a:effectLst>
                <a:outerShdw blurRad="38100" dist="38100" dir="2700000" algn="tl">
                  <a:srgbClr val="000000">
                    <a:alpha val="43137"/>
                  </a:srgbClr>
                </a:outerShdw>
              </a:effectLst>
            </a:endParaRPr>
          </a:p>
        </p:txBody>
      </p:sp>
      <p:sp>
        <p:nvSpPr>
          <p:cNvPr id="14" name="标题 1"/>
          <p:cNvSpPr txBox="1"/>
          <p:nvPr>
            <p:custDataLst>
              <p:tags r:id="rId8"/>
            </p:custDataLst>
          </p:nvPr>
        </p:nvSpPr>
        <p:spPr>
          <a:xfrm>
            <a:off x="5506720" y="3912870"/>
            <a:ext cx="5574030" cy="1743710"/>
          </a:xfrm>
          <a:prstGeom prst="rect">
            <a:avLst/>
          </a:prstGeom>
          <a:noFill/>
          <a:ln>
            <a:noFill/>
          </a:ln>
        </p:spPr>
        <p:txBody>
          <a:bodyPr vert="horz" wrap="square" lIns="0" tIns="0" rIns="0" bIns="0" rtlCol="0" anchor="t"/>
          <a:p>
            <a:pPr algn="l">
              <a:lnSpc>
                <a:spcPct val="150000"/>
              </a:lnSpc>
            </a:pPr>
            <a:r>
              <a:rPr kumimoji="1" lang="en-US" altLang="zh-CN" sz="16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1吨废纸可节约17棵树，相当于减少1.5吨二氧化碳排放。
通过垃圾分类和回收，可将垃圾转化为资源，实现资源的循环利用，减少对自然资源的依赖。</a:t>
            </a:r>
            <a:endParaRPr kumimoji="1" lang="zh-CN" altLang="en-US" sz="1600"/>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标题 1"/>
          <p:cNvSpPr txBox="1"/>
          <p:nvPr/>
        </p:nvSpPr>
        <p:spPr>
          <a:xfrm>
            <a:off x="2934335" y="873760"/>
            <a:ext cx="6112510" cy="675640"/>
          </a:xfrm>
          <a:prstGeom prst="rect">
            <a:avLst/>
          </a:prstGeom>
          <a:noFill/>
          <a:ln cap="sq">
            <a:noFill/>
          </a:ln>
        </p:spPr>
        <p:txBody>
          <a:bodyPr vert="horz" wrap="square" lIns="0" tIns="0" rIns="0" bIns="0" rtlCol="0" anchor="ctr"/>
          <a:p>
            <a:pPr algn="l">
              <a:lnSpc>
                <a:spcPct val="110000"/>
              </a:lnSpc>
            </a:pPr>
            <a:r>
              <a:rPr kumimoji="1" lang="en-US" altLang="zh-CN" sz="24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校园与无废城市的关联</a:t>
            </a:r>
            <a:endParaRPr kumimoji="1" lang="zh-CN" altLang="en-US"/>
          </a:p>
        </p:txBody>
      </p:sp>
      <p:sp>
        <p:nvSpPr>
          <p:cNvPr id="5" name="标题 1"/>
          <p:cNvSpPr txBox="1"/>
          <p:nvPr>
            <p:custDataLst>
              <p:tags r:id="rId1"/>
            </p:custDataLst>
          </p:nvPr>
        </p:nvSpPr>
        <p:spPr>
          <a:xfrm>
            <a:off x="3226435" y="1549400"/>
            <a:ext cx="640080" cy="640715"/>
          </a:xfrm>
          <a:prstGeom prst="ellipse">
            <a:avLst/>
          </a:prstGeom>
          <a:noFill/>
          <a:ln w="25400" cap="sq">
            <a:solidFill>
              <a:schemeClr val="accent1"/>
            </a:solidFill>
            <a:miter/>
          </a:ln>
        </p:spPr>
        <p:txBody>
          <a:bodyPr vert="horz" wrap="square" lIns="91440" tIns="45720" rIns="91440" bIns="45720" rtlCol="0" anchor="ctr"/>
          <a:p>
            <a:pPr algn="ctr">
              <a:lnSpc>
                <a:spcPct val="100000"/>
              </a:lnSpc>
            </a:pPr>
            <a:endParaRPr kumimoji="1" lang="zh-CN" altLang="en-US"/>
          </a:p>
        </p:txBody>
      </p:sp>
      <p:sp>
        <p:nvSpPr>
          <p:cNvPr id="6" name="标题 1"/>
          <p:cNvSpPr txBox="1"/>
          <p:nvPr>
            <p:custDataLst>
              <p:tags r:id="rId2"/>
            </p:custDataLst>
          </p:nvPr>
        </p:nvSpPr>
        <p:spPr>
          <a:xfrm>
            <a:off x="1195705" y="2320290"/>
            <a:ext cx="4702175" cy="355600"/>
          </a:xfrm>
          <a:prstGeom prst="rect">
            <a:avLst/>
          </a:prstGeom>
          <a:noFill/>
          <a:ln>
            <a:noFill/>
          </a:ln>
        </p:spPr>
        <p:txBody>
          <a:bodyPr vert="horz" wrap="square" lIns="0" tIns="0" rIns="0" bIns="0" rtlCol="0" anchor="t"/>
          <a:p>
            <a:pPr algn="ctr">
              <a:lnSpc>
                <a:spcPct val="100000"/>
              </a:lnSpc>
            </a:pPr>
            <a:r>
              <a:rPr kumimoji="1" lang="en-US" altLang="zh-CN" sz="1600">
                <a:ln w="12700">
                  <a:noFill/>
                </a:ln>
                <a:solidFill>
                  <a:srgbClr val="DCA056">
                    <a:alpha val="100000"/>
                  </a:srgbClr>
                </a:solidFill>
                <a:latin typeface="Source Han Sans CN Bold" panose="020B0800000000000000" charset="-122"/>
                <a:ea typeface="Source Han Sans CN Bold" panose="020B0800000000000000" charset="-122"/>
                <a:cs typeface="Source Han Sans CN Bold" panose="020B0800000000000000" charset="-122"/>
              </a:rPr>
              <a:t>校园垃圾现状</a:t>
            </a:r>
            <a:endParaRPr kumimoji="1" lang="zh-CN" altLang="en-US"/>
          </a:p>
        </p:txBody>
      </p:sp>
      <p:sp>
        <p:nvSpPr>
          <p:cNvPr id="7" name="标题 1"/>
          <p:cNvSpPr txBox="1"/>
          <p:nvPr>
            <p:custDataLst>
              <p:tags r:id="rId3"/>
            </p:custDataLst>
          </p:nvPr>
        </p:nvSpPr>
        <p:spPr>
          <a:xfrm>
            <a:off x="1195705" y="2762885"/>
            <a:ext cx="3759835" cy="3371215"/>
          </a:xfrm>
          <a:prstGeom prst="rect">
            <a:avLst/>
          </a:prstGeom>
          <a:noFill/>
          <a:ln>
            <a:noFill/>
          </a:ln>
        </p:spPr>
        <p:txBody>
          <a:bodyPr vert="horz" wrap="square" lIns="0" tIns="0" rIns="0" bIns="0" rtlCol="0" anchor="t"/>
          <a:p>
            <a:pPr algn="ctr">
              <a:lnSpc>
                <a:spcPct val="150000"/>
              </a:lnSpc>
            </a:pPr>
            <a:r>
              <a:rPr kumimoji="1" lang="en-US" altLang="zh-CN">
                <a:ln w="12700">
                  <a:noFill/>
                </a:ln>
                <a:solidFill>
                  <a:srgbClr val="0D0D0D">
                    <a:alpha val="100000"/>
                  </a:srgbClr>
                </a:solidFill>
                <a:latin typeface="Source Han Sans" panose="020B0400000000000000" charset="-122"/>
                <a:ea typeface="Source Han Sans" panose="020B0400000000000000" charset="-122"/>
                <a:cs typeface="Source Han Sans" panose="020B0400000000000000" charset="-122"/>
              </a:rPr>
              <a:t>学生日常生活中产生的废纸、塑料瓶、餐厨垃圾等，是校园垃圾的主要来源。
如果不进行垃圾分类和回收，这些垃圾将对校园环境</a:t>
            </a:r>
            <a:r>
              <a:rPr kumimoji="1" lang="zh-CN" altLang="en-US">
                <a:ln w="12700">
                  <a:noFill/>
                </a:ln>
                <a:solidFill>
                  <a:srgbClr val="0D0D0D">
                    <a:alpha val="100000"/>
                  </a:srgbClr>
                </a:solidFill>
                <a:latin typeface="Source Han Sans" panose="020B0400000000000000" charset="-122"/>
                <a:ea typeface="Source Han Sans" panose="020B0400000000000000" charset="-122"/>
                <a:cs typeface="Source Han Sans" panose="020B0400000000000000" charset="-122"/>
              </a:rPr>
              <a:t>产生污染，并且</a:t>
            </a:r>
            <a:r>
              <a:rPr kumimoji="1" lang="en-US" altLang="zh-CN">
                <a:ln w="12700">
                  <a:noFill/>
                </a:ln>
                <a:solidFill>
                  <a:srgbClr val="0D0D0D">
                    <a:alpha val="100000"/>
                  </a:srgbClr>
                </a:solidFill>
                <a:latin typeface="Source Han Sans" panose="020B0400000000000000" charset="-122"/>
                <a:ea typeface="Source Han Sans" panose="020B0400000000000000" charset="-122"/>
                <a:cs typeface="Source Han Sans" panose="020B0400000000000000" charset="-122"/>
                <a:sym typeface="+mn-ea"/>
              </a:rPr>
              <a:t>造成</a:t>
            </a:r>
            <a:r>
              <a:rPr kumimoji="1" lang="en-US" altLang="zh-CN">
                <a:ln w="12700">
                  <a:noFill/>
                </a:ln>
                <a:solidFill>
                  <a:srgbClr val="0D0D0D">
                    <a:alpha val="100000"/>
                  </a:srgbClr>
                </a:solidFill>
                <a:latin typeface="Source Han Sans" panose="020B0400000000000000" charset="-122"/>
                <a:ea typeface="Source Han Sans" panose="020B0400000000000000" charset="-122"/>
                <a:cs typeface="Source Han Sans" panose="020B0400000000000000" charset="-122"/>
              </a:rPr>
              <a:t>资源浪费。</a:t>
            </a:r>
            <a:endParaRPr kumimoji="1" lang="zh-CN" altLang="en-US"/>
          </a:p>
        </p:txBody>
      </p:sp>
      <p:sp>
        <p:nvSpPr>
          <p:cNvPr id="8" name="标题 1"/>
          <p:cNvSpPr txBox="1"/>
          <p:nvPr>
            <p:custDataLst>
              <p:tags r:id="rId4"/>
            </p:custDataLst>
          </p:nvPr>
        </p:nvSpPr>
        <p:spPr>
          <a:xfrm>
            <a:off x="3395833" y="1737739"/>
            <a:ext cx="301285" cy="263771"/>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accent1"/>
          </a:solidFill>
          <a:ln w="1553" cap="flat">
            <a:noFill/>
            <a:miter/>
          </a:ln>
        </p:spPr>
        <p:txBody>
          <a:bodyPr vert="horz" wrap="square" lIns="91440" tIns="45720" rIns="91440" bIns="45720" rtlCol="0" anchor="ctr"/>
          <a:p>
            <a:pPr algn="l">
              <a:lnSpc>
                <a:spcPct val="100000"/>
              </a:lnSpc>
            </a:pPr>
            <a:endParaRPr kumimoji="1" lang="zh-CN" altLang="en-US"/>
          </a:p>
        </p:txBody>
      </p:sp>
      <p:sp>
        <p:nvSpPr>
          <p:cNvPr id="9" name="标题 1"/>
          <p:cNvSpPr txBox="1"/>
          <p:nvPr>
            <p:custDataLst>
              <p:tags r:id="rId5"/>
            </p:custDataLst>
          </p:nvPr>
        </p:nvSpPr>
        <p:spPr>
          <a:xfrm>
            <a:off x="7923530" y="1549400"/>
            <a:ext cx="700405" cy="640080"/>
          </a:xfrm>
          <a:prstGeom prst="ellipse">
            <a:avLst/>
          </a:prstGeom>
          <a:noFill/>
          <a:ln w="25400" cap="sq">
            <a:solidFill>
              <a:schemeClr val="accent1"/>
            </a:solidFill>
            <a:miter/>
          </a:ln>
        </p:spPr>
        <p:txBody>
          <a:bodyPr vert="horz" wrap="square" lIns="91440" tIns="45720" rIns="91440" bIns="45720" rtlCol="0" anchor="ctr"/>
          <a:p>
            <a:pPr algn="ctr">
              <a:lnSpc>
                <a:spcPct val="100000"/>
              </a:lnSpc>
            </a:pPr>
            <a:endParaRPr kumimoji="1" lang="zh-CN" altLang="en-US"/>
          </a:p>
        </p:txBody>
      </p:sp>
      <p:sp>
        <p:nvSpPr>
          <p:cNvPr id="10" name="标题 1"/>
          <p:cNvSpPr txBox="1"/>
          <p:nvPr>
            <p:custDataLst>
              <p:tags r:id="rId6"/>
            </p:custDataLst>
          </p:nvPr>
        </p:nvSpPr>
        <p:spPr>
          <a:xfrm>
            <a:off x="6639560" y="2320290"/>
            <a:ext cx="3268345" cy="760095"/>
          </a:xfrm>
          <a:prstGeom prst="rect">
            <a:avLst/>
          </a:prstGeom>
          <a:noFill/>
          <a:ln>
            <a:noFill/>
          </a:ln>
        </p:spPr>
        <p:txBody>
          <a:bodyPr vert="horz" wrap="square" lIns="0" tIns="0" rIns="0" bIns="0" rtlCol="0" anchor="t"/>
          <a:p>
            <a:pPr algn="ctr">
              <a:lnSpc>
                <a:spcPct val="100000"/>
              </a:lnSpc>
            </a:pPr>
            <a:r>
              <a:rPr kumimoji="1" lang="en-US" altLang="zh-CN" sz="1600">
                <a:ln w="12700">
                  <a:noFill/>
                </a:ln>
                <a:solidFill>
                  <a:srgbClr val="DCA056">
                    <a:alpha val="100000"/>
                  </a:srgbClr>
                </a:solidFill>
                <a:latin typeface="Source Han Sans CN Bold" panose="020B0800000000000000" charset="-122"/>
                <a:ea typeface="Source Han Sans CN Bold" panose="020B0800000000000000" charset="-122"/>
                <a:cs typeface="Source Han Sans CN Bold" panose="020B0800000000000000" charset="-122"/>
              </a:rPr>
              <a:t>校园的示范作用</a:t>
            </a:r>
            <a:endParaRPr kumimoji="1" lang="zh-CN" altLang="en-US"/>
          </a:p>
        </p:txBody>
      </p:sp>
      <p:sp>
        <p:nvSpPr>
          <p:cNvPr id="11" name="标题 1"/>
          <p:cNvSpPr txBox="1"/>
          <p:nvPr>
            <p:custDataLst>
              <p:tags r:id="rId7"/>
            </p:custDataLst>
          </p:nvPr>
        </p:nvSpPr>
        <p:spPr>
          <a:xfrm>
            <a:off x="6282055" y="2762885"/>
            <a:ext cx="4512945" cy="2284730"/>
          </a:xfrm>
          <a:prstGeom prst="rect">
            <a:avLst/>
          </a:prstGeom>
          <a:noFill/>
          <a:ln>
            <a:noFill/>
          </a:ln>
        </p:spPr>
        <p:txBody>
          <a:bodyPr vert="horz" wrap="square" lIns="0" tIns="0" rIns="0" bIns="0" rtlCol="0" anchor="t"/>
          <a:p>
            <a:pPr algn="ctr">
              <a:lnSpc>
                <a:spcPct val="150000"/>
              </a:lnSpc>
            </a:pPr>
            <a:r>
              <a:rPr kumimoji="1" lang="en-US" altLang="zh-CN">
                <a:ln w="12700">
                  <a:noFill/>
                </a:ln>
                <a:solidFill>
                  <a:srgbClr val="0D0D0D">
                    <a:alpha val="100000"/>
                  </a:srgbClr>
                </a:solidFill>
                <a:latin typeface="Source Han Sans" panose="020B0400000000000000" charset="-122"/>
                <a:ea typeface="Source Han Sans" panose="020B0400000000000000" charset="-122"/>
                <a:cs typeface="Source Han Sans" panose="020B0400000000000000" charset="-122"/>
              </a:rPr>
              <a:t>校园是培养环保意识的重要场所，通过开展无废校园活动，可以培养学生的环保意识和责任感。
学生将环保理念带回家</a:t>
            </a:r>
            <a:r>
              <a:rPr kumimoji="1" lang="zh-CN" altLang="en-US">
                <a:ln w="12700">
                  <a:noFill/>
                </a:ln>
                <a:solidFill>
                  <a:srgbClr val="0D0D0D">
                    <a:alpha val="100000"/>
                  </a:srgbClr>
                </a:solidFill>
                <a:latin typeface="Source Han Sans" panose="020B0400000000000000" charset="-122"/>
                <a:ea typeface="Source Han Sans" panose="020B0400000000000000" charset="-122"/>
                <a:cs typeface="Source Han Sans" panose="020B0400000000000000" charset="-122"/>
              </a:rPr>
              <a:t>、带入</a:t>
            </a:r>
            <a:r>
              <a:rPr kumimoji="1" lang="en-US" altLang="zh-CN">
                <a:ln w="12700">
                  <a:noFill/>
                </a:ln>
                <a:solidFill>
                  <a:srgbClr val="0D0D0D">
                    <a:alpha val="100000"/>
                  </a:srgbClr>
                </a:solidFill>
                <a:latin typeface="Source Han Sans" panose="020B0400000000000000" charset="-122"/>
                <a:ea typeface="Source Han Sans" panose="020B0400000000000000" charset="-122"/>
                <a:cs typeface="Source Han Sans" panose="020B0400000000000000" charset="-122"/>
              </a:rPr>
              <a:t>社会，形成全社会参与无废城市建设的良好氛围。</a:t>
            </a:r>
            <a:endParaRPr kumimoji="1" lang="zh-CN" altLang="en-US"/>
          </a:p>
        </p:txBody>
      </p:sp>
      <p:sp>
        <p:nvSpPr>
          <p:cNvPr id="12" name="标题 1"/>
          <p:cNvSpPr txBox="1"/>
          <p:nvPr>
            <p:custDataLst>
              <p:tags r:id="rId8"/>
            </p:custDataLst>
          </p:nvPr>
        </p:nvSpPr>
        <p:spPr>
          <a:xfrm>
            <a:off x="8020685" y="1737995"/>
            <a:ext cx="486410" cy="29210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accent1"/>
          </a:solidFill>
          <a:ln w="1553" cap="flat">
            <a:noFill/>
            <a:miter/>
          </a:ln>
        </p:spPr>
        <p:txBody>
          <a:bodyPr vert="horz" wrap="square" lIns="91440" tIns="45720" rIns="91440" bIns="45720" rtlCol="0" anchor="ctr"/>
          <a:p>
            <a:pPr algn="l">
              <a:lnSpc>
                <a:spcPct val="100000"/>
              </a:lnSpc>
            </a:pP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6" name="Freeform 1115"/>
          <p:cNvSpPr/>
          <p:nvPr>
            <p:custDataLst>
              <p:tags r:id="rId2"/>
            </p:custDataLst>
          </p:nvPr>
        </p:nvSpPr>
        <p:spPr bwMode="auto">
          <a:xfrm>
            <a:off x="624478" y="1364464"/>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8" name="Freeform 1119"/>
          <p:cNvSpPr/>
          <p:nvPr>
            <p:custDataLst>
              <p:tags r:id="rId3"/>
            </p:custDataLst>
          </p:nvPr>
        </p:nvSpPr>
        <p:spPr bwMode="auto">
          <a:xfrm>
            <a:off x="2230576" y="1504182"/>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4" name="标题 1"/>
          <p:cNvSpPr txBox="1"/>
          <p:nvPr/>
        </p:nvSpPr>
        <p:spPr>
          <a:xfrm>
            <a:off x="1266722" y="162760"/>
            <a:ext cx="7780158" cy="496692"/>
          </a:xfrm>
          <a:prstGeom prst="rect">
            <a:avLst/>
          </a:prstGeom>
          <a:noFill/>
          <a:ln cap="sq">
            <a:noFill/>
          </a:ln>
        </p:spPr>
        <p:txBody>
          <a:bodyPr vert="horz" wrap="square" lIns="0" tIns="0" rIns="0" bIns="0" rtlCol="0" anchor="ctr"/>
          <a:p>
            <a:pPr algn="l">
              <a:lnSpc>
                <a:spcPct val="110000"/>
              </a:lnSpc>
            </a:pPr>
            <a:r>
              <a:rPr kumimoji="1" lang="en-US" altLang="zh-CN" sz="24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减少浪费</a:t>
            </a:r>
            <a:endParaRPr kumimoji="1" lang="zh-CN" altLang="en-US"/>
          </a:p>
        </p:txBody>
      </p:sp>
      <p:sp>
        <p:nvSpPr>
          <p:cNvPr id="5" name="标题 1"/>
          <p:cNvSpPr txBox="1"/>
          <p:nvPr>
            <p:custDataLst>
              <p:tags r:id="rId4"/>
            </p:custDataLst>
          </p:nvPr>
        </p:nvSpPr>
        <p:spPr>
          <a:xfrm>
            <a:off x="660400" y="1564222"/>
            <a:ext cx="3491470" cy="3996319"/>
          </a:xfrm>
          <a:prstGeom prst="roundRect">
            <a:avLst>
              <a:gd name="adj" fmla="val 8259"/>
            </a:avLst>
          </a:prstGeom>
          <a:solidFill>
            <a:schemeClr val="bg1"/>
          </a:solidFill>
          <a:ln w="12700" cap="flat">
            <a:noFill/>
            <a:miter/>
          </a:ln>
          <a:effectLst>
            <a:outerShdw blurRad="190500" dist="50800" dir="5400000" algn="ctr" rotWithShape="0">
              <a:schemeClr val="accent1">
                <a:lumMod val="75000"/>
                <a:alpha val="30000"/>
              </a:schemeClr>
            </a:outerShdw>
          </a:effectLst>
        </p:spPr>
        <p:txBody>
          <a:bodyPr vert="horz" wrap="square" lIns="22860" tIns="22860" rIns="22860" bIns="22860" rtlCol="0" anchor="ctr"/>
          <a:p>
            <a:pPr algn="ctr">
              <a:lnSpc>
                <a:spcPct val="150000"/>
              </a:lnSpc>
            </a:pPr>
            <a:endParaRPr kumimoji="1" lang="zh-CN" altLang="en-US"/>
          </a:p>
        </p:txBody>
      </p:sp>
      <p:sp>
        <p:nvSpPr>
          <p:cNvPr id="6" name="标题 1"/>
          <p:cNvSpPr txBox="1"/>
          <p:nvPr>
            <p:custDataLst>
              <p:tags r:id="rId5"/>
            </p:custDataLst>
          </p:nvPr>
        </p:nvSpPr>
        <p:spPr>
          <a:xfrm>
            <a:off x="834140" y="1725412"/>
            <a:ext cx="3145283" cy="327808"/>
          </a:xfrm>
          <a:prstGeom prst="rect">
            <a:avLst/>
          </a:prstGeom>
          <a:noFill/>
          <a:ln>
            <a:noFill/>
          </a:ln>
        </p:spPr>
        <p:txBody>
          <a:bodyPr vert="horz" wrap="square" lIns="0" tIns="0" rIns="0" bIns="0" rtlCol="0" anchor="t"/>
          <a:p>
            <a:pPr algn="l">
              <a:lnSpc>
                <a:spcPct val="100000"/>
              </a:lnSpc>
            </a:pPr>
            <a:r>
              <a:rPr kumimoji="1" lang="en-US" altLang="zh-CN" sz="1600">
                <a:ln w="12700">
                  <a:noFill/>
                </a:ln>
                <a:solidFill>
                  <a:srgbClr val="DCA056">
                    <a:alpha val="100000"/>
                  </a:srgbClr>
                </a:solidFill>
                <a:latin typeface="Source Han Sans CN Bold" panose="020B0800000000000000" charset="-122"/>
                <a:ea typeface="Source Han Sans CN Bold" panose="020B0800000000000000" charset="-122"/>
                <a:cs typeface="Source Han Sans CN Bold" panose="020B0800000000000000" charset="-122"/>
              </a:rPr>
              <a:t>自带水杯和环保袋</a:t>
            </a:r>
            <a:endParaRPr kumimoji="1" lang="zh-CN" altLang="en-US"/>
          </a:p>
        </p:txBody>
      </p:sp>
      <p:sp>
        <p:nvSpPr>
          <p:cNvPr id="7" name="标题 1"/>
          <p:cNvSpPr txBox="1"/>
          <p:nvPr>
            <p:custDataLst>
              <p:tags r:id="rId6"/>
            </p:custDataLst>
          </p:nvPr>
        </p:nvSpPr>
        <p:spPr>
          <a:xfrm>
            <a:off x="829152" y="2070363"/>
            <a:ext cx="3149724" cy="3341896"/>
          </a:xfrm>
          <a:prstGeom prst="rect">
            <a:avLst/>
          </a:prstGeom>
          <a:noFill/>
          <a:ln>
            <a:noFill/>
          </a:ln>
        </p:spPr>
        <p:txBody>
          <a:bodyPr vert="horz" wrap="square" lIns="0" tIns="0" rIns="0" bIns="0" rtlCol="0" anchor="t"/>
          <a:p>
            <a:pPr algn="l">
              <a:lnSpc>
                <a:spcPct val="150000"/>
              </a:lnSpc>
            </a:pPr>
            <a:r>
              <a:rPr kumimoji="1" lang="zh-CN" altLang="en-US">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自</a:t>
            </a:r>
            <a:r>
              <a:rPr kumimoji="1" lang="en-US" altLang="zh-CN">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带水杯和环保袋，减少一次性用品的使用，如一次性塑料杯、塑料袋等。
这不仅能减少垃圾产生，还能降低塑料制品对环境的污染。</a:t>
            </a:r>
            <a:endParaRPr kumimoji="1" lang="zh-CN" altLang="en-US"/>
          </a:p>
        </p:txBody>
      </p:sp>
      <p:sp>
        <p:nvSpPr>
          <p:cNvPr id="8" name="标题 1"/>
          <p:cNvSpPr txBox="1"/>
          <p:nvPr>
            <p:custDataLst>
              <p:tags r:id="rId7"/>
            </p:custDataLst>
          </p:nvPr>
        </p:nvSpPr>
        <p:spPr>
          <a:xfrm>
            <a:off x="8027430" y="1564222"/>
            <a:ext cx="3491470" cy="3996319"/>
          </a:xfrm>
          <a:prstGeom prst="roundRect">
            <a:avLst>
              <a:gd name="adj" fmla="val 8259"/>
            </a:avLst>
          </a:prstGeom>
          <a:solidFill>
            <a:schemeClr val="bg1"/>
          </a:solidFill>
          <a:ln w="12700" cap="flat">
            <a:noFill/>
            <a:miter/>
          </a:ln>
          <a:effectLst>
            <a:outerShdw blurRad="190500" dist="50800" dir="5400000" algn="ctr" rotWithShape="0">
              <a:schemeClr val="accent1">
                <a:lumMod val="75000"/>
                <a:alpha val="30000"/>
              </a:schemeClr>
            </a:outerShdw>
          </a:effectLst>
        </p:spPr>
        <p:txBody>
          <a:bodyPr vert="horz" wrap="square" lIns="22860" tIns="22860" rIns="22860" bIns="22860" rtlCol="0" anchor="ctr"/>
          <a:p>
            <a:pPr algn="ctr">
              <a:lnSpc>
                <a:spcPct val="150000"/>
              </a:lnSpc>
            </a:pPr>
            <a:endParaRPr kumimoji="1" lang="zh-CN" altLang="en-US"/>
          </a:p>
        </p:txBody>
      </p:sp>
      <p:sp>
        <p:nvSpPr>
          <p:cNvPr id="9" name="标题 1"/>
          <p:cNvSpPr txBox="1"/>
          <p:nvPr>
            <p:custDataLst>
              <p:tags r:id="rId8"/>
            </p:custDataLst>
          </p:nvPr>
        </p:nvSpPr>
        <p:spPr>
          <a:xfrm>
            <a:off x="8201168" y="1725412"/>
            <a:ext cx="3145283" cy="327808"/>
          </a:xfrm>
          <a:prstGeom prst="rect">
            <a:avLst/>
          </a:prstGeom>
          <a:noFill/>
          <a:ln>
            <a:noFill/>
          </a:ln>
        </p:spPr>
        <p:txBody>
          <a:bodyPr vert="horz" wrap="square" lIns="0" tIns="0" rIns="0" bIns="0" rtlCol="0" anchor="t"/>
          <a:p>
            <a:pPr algn="l">
              <a:lnSpc>
                <a:spcPct val="100000"/>
              </a:lnSpc>
            </a:pPr>
            <a:r>
              <a:rPr kumimoji="1" lang="en-US" altLang="zh-CN" sz="1600">
                <a:ln w="12700">
                  <a:noFill/>
                </a:ln>
                <a:solidFill>
                  <a:srgbClr val="DCA056">
                    <a:alpha val="100000"/>
                  </a:srgbClr>
                </a:solidFill>
                <a:latin typeface="Source Han Sans CN Bold" panose="020B0800000000000000" charset="-122"/>
                <a:ea typeface="Source Han Sans CN Bold" panose="020B0800000000000000" charset="-122"/>
                <a:cs typeface="Source Han Sans CN Bold" panose="020B0800000000000000" charset="-122"/>
              </a:rPr>
              <a:t>按需取餐</a:t>
            </a:r>
            <a:endParaRPr kumimoji="1" lang="zh-CN" altLang="en-US"/>
          </a:p>
        </p:txBody>
      </p:sp>
      <p:sp>
        <p:nvSpPr>
          <p:cNvPr id="10" name="标题 1"/>
          <p:cNvSpPr txBox="1"/>
          <p:nvPr>
            <p:custDataLst>
              <p:tags r:id="rId9"/>
            </p:custDataLst>
          </p:nvPr>
        </p:nvSpPr>
        <p:spPr>
          <a:xfrm>
            <a:off x="8196181" y="2070363"/>
            <a:ext cx="3149724" cy="3341896"/>
          </a:xfrm>
          <a:prstGeom prst="rect">
            <a:avLst/>
          </a:prstGeom>
          <a:noFill/>
          <a:ln>
            <a:noFill/>
          </a:ln>
        </p:spPr>
        <p:txBody>
          <a:bodyPr vert="horz" wrap="square" lIns="0" tIns="0" rIns="0" bIns="0" rtlCol="0" anchor="t"/>
          <a:p>
            <a:pPr algn="l">
              <a:lnSpc>
                <a:spcPct val="150000"/>
              </a:lnSpc>
            </a:pPr>
            <a:r>
              <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在食堂就餐时，按需取餐，避免食物浪费。
食物浪费不仅浪费粮食，还增加了厨余垃圾的产生量。</a:t>
            </a:r>
            <a:endParaRPr kumimoji="1" lang="zh-CN" altLang="en-US"/>
          </a:p>
        </p:txBody>
      </p:sp>
      <p:sp>
        <p:nvSpPr>
          <p:cNvPr id="11" name="标题 1"/>
          <p:cNvSpPr txBox="1"/>
          <p:nvPr>
            <p:custDataLst>
              <p:tags r:id="rId10"/>
            </p:custDataLst>
          </p:nvPr>
        </p:nvSpPr>
        <p:spPr>
          <a:xfrm>
            <a:off x="4343915" y="1564222"/>
            <a:ext cx="3491470" cy="3996319"/>
          </a:xfrm>
          <a:prstGeom prst="roundRect">
            <a:avLst>
              <a:gd name="adj" fmla="val 8259"/>
            </a:avLst>
          </a:prstGeom>
          <a:solidFill>
            <a:schemeClr val="bg1"/>
          </a:solidFill>
          <a:ln w="12700" cap="flat">
            <a:noFill/>
            <a:miter/>
          </a:ln>
          <a:effectLst>
            <a:outerShdw blurRad="190500" dist="50800" dir="5400000" algn="ctr" rotWithShape="0">
              <a:schemeClr val="accent1">
                <a:lumMod val="75000"/>
                <a:alpha val="30000"/>
              </a:schemeClr>
            </a:outerShdw>
          </a:effectLst>
        </p:spPr>
        <p:txBody>
          <a:bodyPr vert="horz" wrap="square" lIns="22860" tIns="22860" rIns="22860" bIns="22860" rtlCol="0" anchor="ctr"/>
          <a:p>
            <a:pPr algn="ctr">
              <a:lnSpc>
                <a:spcPct val="150000"/>
              </a:lnSpc>
            </a:pPr>
            <a:endParaRPr kumimoji="1" lang="zh-CN" altLang="en-US"/>
          </a:p>
        </p:txBody>
      </p:sp>
      <p:sp>
        <p:nvSpPr>
          <p:cNvPr id="12" name="标题 1"/>
          <p:cNvSpPr txBox="1"/>
          <p:nvPr>
            <p:custDataLst>
              <p:tags r:id="rId11"/>
            </p:custDataLst>
          </p:nvPr>
        </p:nvSpPr>
        <p:spPr>
          <a:xfrm>
            <a:off x="4509783" y="1725412"/>
            <a:ext cx="3132583" cy="327808"/>
          </a:xfrm>
          <a:prstGeom prst="rect">
            <a:avLst/>
          </a:prstGeom>
          <a:noFill/>
          <a:ln>
            <a:noFill/>
          </a:ln>
        </p:spPr>
        <p:txBody>
          <a:bodyPr vert="horz" wrap="square" lIns="0" tIns="0" rIns="0" bIns="0" rtlCol="0" anchor="t"/>
          <a:p>
            <a:pPr algn="l">
              <a:lnSpc>
                <a:spcPct val="100000"/>
              </a:lnSpc>
            </a:pPr>
            <a:r>
              <a:rPr kumimoji="1" lang="en-US" altLang="zh-CN" sz="1600">
                <a:ln w="12700">
                  <a:noFill/>
                </a:ln>
                <a:solidFill>
                  <a:srgbClr val="DCA056">
                    <a:alpha val="100000"/>
                  </a:srgbClr>
                </a:solidFill>
                <a:latin typeface="Source Han Sans CN Bold" panose="020B0800000000000000" charset="-122"/>
                <a:ea typeface="Source Han Sans CN Bold" panose="020B0800000000000000" charset="-122"/>
                <a:cs typeface="Source Han Sans CN Bold" panose="020B0800000000000000" charset="-122"/>
              </a:rPr>
              <a:t>双面打印和电子作业</a:t>
            </a:r>
            <a:endParaRPr kumimoji="1" lang="zh-CN" altLang="en-US"/>
          </a:p>
        </p:txBody>
      </p:sp>
      <p:sp>
        <p:nvSpPr>
          <p:cNvPr id="13" name="标题 1"/>
          <p:cNvSpPr txBox="1"/>
          <p:nvPr>
            <p:custDataLst>
              <p:tags r:id="rId12"/>
            </p:custDataLst>
          </p:nvPr>
        </p:nvSpPr>
        <p:spPr>
          <a:xfrm>
            <a:off x="4502111" y="2070363"/>
            <a:ext cx="3149724" cy="3341896"/>
          </a:xfrm>
          <a:prstGeom prst="rect">
            <a:avLst/>
          </a:prstGeom>
          <a:noFill/>
          <a:ln>
            <a:noFill/>
          </a:ln>
        </p:spPr>
        <p:txBody>
          <a:bodyPr vert="horz" wrap="square" lIns="0" tIns="0" rIns="0" bIns="0" rtlCol="0" anchor="t"/>
          <a:p>
            <a:pPr algn="l">
              <a:lnSpc>
                <a:spcPct val="150000"/>
              </a:lnSpc>
            </a:pPr>
            <a:r>
              <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推广双面打印和电子作业，减少纸张浪费。
通过节约用纸，可减少树木砍伐，保护森林资源。</a:t>
            </a: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36"/>
                                        </p:tgtEl>
                                        <p:attrNameLst>
                                          <p:attrName>style.visibility</p:attrName>
                                        </p:attrNameLst>
                                      </p:cBhvr>
                                      <p:to>
                                        <p:strVal val="visible"/>
                                      </p:to>
                                    </p:set>
                                    <p:animEffect transition="in" filter="barn(inVertical)">
                                      <p:cBhvr>
                                        <p:cTn id="15" dur="500"/>
                                        <p:tgtEl>
                                          <p:spTgt spid="1136"/>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8"/>
                                        </p:tgtEl>
                                        <p:attrNameLst>
                                          <p:attrName>style.visibility</p:attrName>
                                        </p:attrNameLst>
                                      </p:cBhvr>
                                      <p:to>
                                        <p:strVal val="visible"/>
                                      </p:to>
                                    </p:set>
                                    <p:animEffect transition="in" filter="barn(inVertical)">
                                      <p:cBhvr>
                                        <p:cTn id="18" dur="500"/>
                                        <p:tgtEl>
                                          <p:spTgt spid="1138"/>
                                        </p:tgtEl>
                                      </p:cBhvr>
                                    </p:animEffect>
                                  </p:childTnLst>
                                </p:cTn>
                              </p:par>
                              <p:par>
                                <p:cTn id="19" presetID="16" presetClass="entr" presetSubtype="21" fill="hold" grpId="0" nodeType="withEffect">
                                  <p:stCondLst>
                                    <p:cond delay="1500"/>
                                  </p:stCondLst>
                                  <p:childTnLst>
                                    <p:set>
                                      <p:cBhvr>
                                        <p:cTn id="20" dur="1" fill="hold">
                                          <p:stCondLst>
                                            <p:cond delay="0"/>
                                          </p:stCondLst>
                                        </p:cTn>
                                        <p:tgtEl>
                                          <p:spTgt spid="1140"/>
                                        </p:tgtEl>
                                        <p:attrNameLst>
                                          <p:attrName>style.visibility</p:attrName>
                                        </p:attrNameLst>
                                      </p:cBhvr>
                                      <p:to>
                                        <p:strVal val="visible"/>
                                      </p:to>
                                    </p:set>
                                    <p:animEffect transition="in" filter="barn(inVertical)">
                                      <p:cBhvr>
                                        <p:cTn id="21" dur="500"/>
                                        <p:tgtEl>
                                          <p:spTgt spid="1140"/>
                                        </p:tgtEl>
                                      </p:cBhvr>
                                    </p:animEffect>
                                  </p:childTnLst>
                                </p:cTn>
                              </p:par>
                              <p:par>
                                <p:cTn id="22" presetID="16" presetClass="entr" presetSubtype="21" fill="hold" grpId="0" nodeType="withEffect">
                                  <p:stCondLst>
                                    <p:cond delay="1500"/>
                                  </p:stCondLst>
                                  <p:childTnLst>
                                    <p:set>
                                      <p:cBhvr>
                                        <p:cTn id="23" dur="1" fill="hold">
                                          <p:stCondLst>
                                            <p:cond delay="0"/>
                                          </p:stCondLst>
                                        </p:cTn>
                                        <p:tgtEl>
                                          <p:spTgt spid="1137"/>
                                        </p:tgtEl>
                                        <p:attrNameLst>
                                          <p:attrName>style.visibility</p:attrName>
                                        </p:attrNameLst>
                                      </p:cBhvr>
                                      <p:to>
                                        <p:strVal val="visible"/>
                                      </p:to>
                                    </p:set>
                                    <p:animEffect transition="in" filter="barn(inVertical)">
                                      <p:cBhvr>
                                        <p:cTn id="24" dur="500"/>
                                        <p:tgtEl>
                                          <p:spTgt spid="1137"/>
                                        </p:tgtEl>
                                      </p:cBhvr>
                                    </p:animEffect>
                                  </p:childTnLst>
                                </p:cTn>
                              </p:par>
                              <p:par>
                                <p:cTn id="25" presetID="26" presetClass="emph" presetSubtype="0" fill="hold" grpId="1" nodeType="withEffect">
                                  <p:stCondLst>
                                    <p:cond delay="2000"/>
                                  </p:stCondLst>
                                  <p:childTnLst>
                                    <p:animEffect transition="out" filter="fade">
                                      <p:cBhvr>
                                        <p:cTn id="26" dur="500" tmFilter="0, 0; .2, .5; .8, .5; 1, 0"/>
                                        <p:tgtEl>
                                          <p:spTgt spid="1139"/>
                                        </p:tgtEl>
                                      </p:cBhvr>
                                    </p:animEffect>
                                    <p:animScale>
                                      <p:cBhvr>
                                        <p:cTn id="27" dur="250" autoRev="1" fill="hold"/>
                                        <p:tgtEl>
                                          <p:spTgt spid="1139"/>
                                        </p:tgtEl>
                                      </p:cBhvr>
                                      <p:by x="105000" y="105000"/>
                                    </p:animScale>
                                  </p:childTnLst>
                                </p:cTn>
                              </p:par>
                              <p:par>
                                <p:cTn id="28" presetID="26" presetClass="emph" presetSubtype="0" fill="hold" grpId="1" nodeType="withEffect">
                                  <p:stCondLst>
                                    <p:cond delay="2000"/>
                                  </p:stCondLst>
                                  <p:childTnLst>
                                    <p:animEffect transition="out" filter="fade">
                                      <p:cBhvr>
                                        <p:cTn id="29" dur="500" tmFilter="0, 0; .2, .5; .8, .5; 1, 0"/>
                                        <p:tgtEl>
                                          <p:spTgt spid="1136"/>
                                        </p:tgtEl>
                                      </p:cBhvr>
                                    </p:animEffect>
                                    <p:animScale>
                                      <p:cBhvr>
                                        <p:cTn id="30" dur="250" autoRev="1" fill="hold"/>
                                        <p:tgtEl>
                                          <p:spTgt spid="1136"/>
                                        </p:tgtEl>
                                      </p:cBhvr>
                                      <p:by x="105000" y="105000"/>
                                    </p:animScale>
                                  </p:childTnLst>
                                </p:cTn>
                              </p:par>
                              <p:par>
                                <p:cTn id="31" presetID="26" presetClass="emph" presetSubtype="0" fill="hold" grpId="1" nodeType="withEffect">
                                  <p:stCondLst>
                                    <p:cond delay="2000"/>
                                  </p:stCondLst>
                                  <p:childTnLst>
                                    <p:animEffect transition="out" filter="fade">
                                      <p:cBhvr>
                                        <p:cTn id="32" dur="500" tmFilter="0, 0; .2, .5; .8, .5; 1, 0"/>
                                        <p:tgtEl>
                                          <p:spTgt spid="1138"/>
                                        </p:tgtEl>
                                      </p:cBhvr>
                                    </p:animEffect>
                                    <p:animScale>
                                      <p:cBhvr>
                                        <p:cTn id="33" dur="250" autoRev="1" fill="hold"/>
                                        <p:tgtEl>
                                          <p:spTgt spid="1138"/>
                                        </p:tgtEl>
                                      </p:cBhvr>
                                      <p:by x="105000" y="105000"/>
                                    </p:animScale>
                                  </p:childTnLst>
                                </p:cTn>
                              </p:par>
                              <p:par>
                                <p:cTn id="34" presetID="26" presetClass="emph" presetSubtype="0" fill="hold" grpId="1" nodeType="withEffect">
                                  <p:stCondLst>
                                    <p:cond delay="2000"/>
                                  </p:stCondLst>
                                  <p:childTnLst>
                                    <p:animEffect transition="out" filter="fade">
                                      <p:cBhvr>
                                        <p:cTn id="35" dur="500" tmFilter="0, 0; .2, .5; .8, .5; 1, 0"/>
                                        <p:tgtEl>
                                          <p:spTgt spid="1140"/>
                                        </p:tgtEl>
                                      </p:cBhvr>
                                    </p:animEffect>
                                    <p:animScale>
                                      <p:cBhvr>
                                        <p:cTn id="36" dur="250" autoRev="1" fill="hold"/>
                                        <p:tgtEl>
                                          <p:spTgt spid="1140"/>
                                        </p:tgtEl>
                                      </p:cBhvr>
                                      <p:by x="105000" y="105000"/>
                                    </p:animScale>
                                  </p:childTnLst>
                                </p:cTn>
                              </p:par>
                              <p:par>
                                <p:cTn id="37" presetID="26" presetClass="emph" presetSubtype="0" fill="hold" grpId="1" nodeType="withEffect">
                                  <p:stCondLst>
                                    <p:cond delay="2000"/>
                                  </p:stCondLst>
                                  <p:childTnLst>
                                    <p:animEffect transition="out" filter="fade">
                                      <p:cBhvr>
                                        <p:cTn id="38" dur="500" tmFilter="0, 0; .2, .5; .8, .5; 1, 0"/>
                                        <p:tgtEl>
                                          <p:spTgt spid="1137"/>
                                        </p:tgtEl>
                                      </p:cBhvr>
                                    </p:animEffect>
                                    <p:animScale>
                                      <p:cBhvr>
                                        <p:cTn id="39" dur="250" autoRev="1" fill="hold"/>
                                        <p:tgtEl>
                                          <p:spTgt spid="1137"/>
                                        </p:tgtEl>
                                      </p:cBhvr>
                                      <p:by x="105000" y="105000"/>
                                    </p:animScale>
                                  </p:childTnLst>
                                </p:cTn>
                              </p:par>
                              <p:par>
                                <p:cTn id="40" presetID="21" presetClass="entr" presetSubtype="1" fill="hold" grpId="0" nodeType="withEffect">
                                  <p:stCondLst>
                                    <p:cond delay="2000"/>
                                  </p:stCondLst>
                                  <p:childTnLst>
                                    <p:set>
                                      <p:cBhvr>
                                        <p:cTn id="41" dur="1" fill="hold">
                                          <p:stCondLst>
                                            <p:cond delay="0"/>
                                          </p:stCondLst>
                                        </p:cTn>
                                        <p:tgtEl>
                                          <p:spTgt spid="1141"/>
                                        </p:tgtEl>
                                        <p:attrNameLst>
                                          <p:attrName>style.visibility</p:attrName>
                                        </p:attrNameLst>
                                      </p:cBhvr>
                                      <p:to>
                                        <p:strVal val="visible"/>
                                      </p:to>
                                    </p:set>
                                    <p:animEffect transition="in" filter="wheel(1)">
                                      <p:cBhvr>
                                        <p:cTn id="42" dur="500"/>
                                        <p:tgtEl>
                                          <p:spTgt spid="1141"/>
                                        </p:tgtEl>
                                      </p:cBhvr>
                                    </p:animEffect>
                                  </p:childTnLst>
                                </p:cTn>
                              </p:par>
                              <p:par>
                                <p:cTn id="43" presetID="8" presetClass="emph" presetSubtype="0" fill="hold" grpId="1" nodeType="withEffect">
                                  <p:stCondLst>
                                    <p:cond delay="0"/>
                                  </p:stCondLst>
                                  <p:childTnLst>
                                    <p:animRot by="21600000">
                                      <p:cBhvr>
                                        <p:cTn id="44" dur="3000" fill="hold"/>
                                        <p:tgtEl>
                                          <p:spTgt spid="1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0" bldLvl="0" animBg="1"/>
      <p:bldP spid="1136" grpId="1" bldLvl="0" animBg="1"/>
      <p:bldP spid="1137" grpId="0" bldLvl="0" animBg="1"/>
      <p:bldP spid="1137" grpId="1" bldLvl="0" animBg="1"/>
      <p:bldP spid="1138" grpId="0" bldLvl="0" animBg="1"/>
      <p:bldP spid="1138"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19" name="文本框 518"/>
          <p:cNvSpPr txBox="1"/>
          <p:nvPr/>
        </p:nvSpPr>
        <p:spPr>
          <a:xfrm>
            <a:off x="2454275" y="1911350"/>
            <a:ext cx="8989060" cy="2239645"/>
          </a:xfrm>
          <a:prstGeom prst="rect">
            <a:avLst/>
          </a:prstGeom>
          <a:noFill/>
        </p:spPr>
        <p:txBody>
          <a:bodyPr wrap="square" rtlCol="0">
            <a:noAutofit/>
          </a:bodyPr>
          <a:p>
            <a:pPr defTabSz="914400">
              <a:lnSpc>
                <a:spcPct val="150000"/>
              </a:lnSpc>
            </a:pPr>
            <a:r>
              <a:rPr lang="zh-CN" altLang="zh-CN" sz="6000" b="1" dirty="0">
                <a:solidFill>
                  <a:srgbClr val="00B050"/>
                </a:solidFill>
                <a:latin typeface="方正少儿简体" panose="03000509000000000000" pitchFamily="65" charset="-122"/>
                <a:ea typeface="方正少儿简体" panose="03000509000000000000" pitchFamily="65" charset="-122"/>
              </a:rPr>
              <a:t>无废城市知识问答</a:t>
            </a:r>
            <a:endParaRPr lang="zh-CN" altLang="zh-CN" sz="6000" b="1" dirty="0">
              <a:solidFill>
                <a:srgbClr val="00B050"/>
              </a:solidFill>
              <a:latin typeface="方正少儿简体" panose="03000509000000000000" pitchFamily="65" charset="-122"/>
              <a:ea typeface="方正少儿简体" panose="03000509000000000000" pitchFamily="65" charset="-122"/>
            </a:endParaRPr>
          </a:p>
        </p:txBody>
      </p:sp>
      <p:pic>
        <p:nvPicPr>
          <p:cNvPr id="22" name="图片 21" descr="QQ图片20230825161136"/>
          <p:cNvPicPr>
            <a:picLocks noChangeAspect="1"/>
          </p:cNvPicPr>
          <p:nvPr/>
        </p:nvPicPr>
        <p:blipFill>
          <a:blip r:embed="rId2"/>
          <a:stretch>
            <a:fillRect/>
          </a:stretch>
        </p:blipFill>
        <p:spPr>
          <a:xfrm>
            <a:off x="8711565" y="2918460"/>
            <a:ext cx="3987800" cy="4147820"/>
          </a:xfrm>
          <a:prstGeom prst="rect">
            <a:avLst/>
          </a:prstGeom>
        </p:spPr>
      </p:pic>
      <p:pic>
        <p:nvPicPr>
          <p:cNvPr id="1130" name="图片 11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2585" y="4101465"/>
            <a:ext cx="2459990" cy="2277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500"/>
                                  </p:stCondLst>
                                  <p:childTnLst>
                                    <p:set>
                                      <p:cBhvr>
                                        <p:cTn id="6" dur="1" fill="hold">
                                          <p:stCondLst>
                                            <p:cond delay="0"/>
                                          </p:stCondLst>
                                        </p:cTn>
                                        <p:tgtEl>
                                          <p:spTgt spid="1140"/>
                                        </p:tgtEl>
                                        <p:attrNameLst>
                                          <p:attrName>style.visibility</p:attrName>
                                        </p:attrNameLst>
                                      </p:cBhvr>
                                      <p:to>
                                        <p:strVal val="visible"/>
                                      </p:to>
                                    </p:set>
                                    <p:animEffect transition="in" filter="barn(inVertical)">
                                      <p:cBhvr>
                                        <p:cTn id="7" dur="500"/>
                                        <p:tgtEl>
                                          <p:spTgt spid="1140"/>
                                        </p:tgtEl>
                                      </p:cBhvr>
                                    </p:animEffect>
                                  </p:childTnLst>
                                </p:cTn>
                              </p:par>
                              <p:par>
                                <p:cTn id="8" presetID="26" presetClass="emph" presetSubtype="0" fill="hold" grpId="1" nodeType="withEffect">
                                  <p:stCondLst>
                                    <p:cond delay="2000"/>
                                  </p:stCondLst>
                                  <p:childTnLst>
                                    <p:animEffect transition="out" filter="fade">
                                      <p:cBhvr>
                                        <p:cTn id="9" dur="500" tmFilter="0, 0; .2, .5; .8, .5; 1, 0"/>
                                        <p:tgtEl>
                                          <p:spTgt spid="1140"/>
                                        </p:tgtEl>
                                      </p:cBhvr>
                                    </p:animEffect>
                                    <p:animScale>
                                      <p:cBhvr>
                                        <p:cTn id="10" dur="250" autoRev="1" fill="hold"/>
                                        <p:tgtEl>
                                          <p:spTgt spid="1140"/>
                                        </p:tgtEl>
                                      </p:cBhvr>
                                      <p:by x="105000" y="105000"/>
                                    </p:animScale>
                                  </p:childTnLst>
                                </p:cTn>
                              </p:par>
                              <p:par>
                                <p:cTn id="11" presetID="26" presetClass="emph" presetSubtype="0" fill="hold" grpId="1" nodeType="withEffect">
                                  <p:stCondLst>
                                    <p:cond delay="2000"/>
                                  </p:stCondLst>
                                  <p:childTnLst>
                                    <p:animEffect transition="out" filter="fade">
                                      <p:cBhvr>
                                        <p:cTn id="12" dur="500" tmFilter="0, 0; .2, .5; .8, .5; 1, 0"/>
                                        <p:tgtEl>
                                          <p:spTgt spid="1137"/>
                                        </p:tgtEl>
                                      </p:cBhvr>
                                    </p:animEffect>
                                    <p:animScale>
                                      <p:cBhvr>
                                        <p:cTn id="13" dur="250" autoRev="1" fill="hold"/>
                                        <p:tgtEl>
                                          <p:spTgt spid="1137"/>
                                        </p:tgtEl>
                                      </p:cBhvr>
                                      <p:by x="105000" y="105000"/>
                                    </p:animScale>
                                  </p:childTnLst>
                                </p:cTn>
                              </p:par>
                              <p:par>
                                <p:cTn id="14" presetID="2" presetClass="entr" presetSubtype="8" fill="hold" nodeType="withEffect">
                                  <p:stCondLst>
                                    <p:cond delay="2000"/>
                                  </p:stCondLst>
                                  <p:childTnLst>
                                    <p:set>
                                      <p:cBhvr>
                                        <p:cTn id="15" dur="1" fill="hold">
                                          <p:stCondLst>
                                            <p:cond delay="0"/>
                                          </p:stCondLst>
                                        </p:cTn>
                                        <p:tgtEl>
                                          <p:spTgt spid="1130"/>
                                        </p:tgtEl>
                                        <p:attrNameLst>
                                          <p:attrName>style.visibility</p:attrName>
                                        </p:attrNameLst>
                                      </p:cBhvr>
                                      <p:to>
                                        <p:strVal val="visible"/>
                                      </p:to>
                                    </p:set>
                                    <p:anim calcmode="lin" valueType="num">
                                      <p:cBhvr additive="base">
                                        <p:cTn id="16" dur="500" fill="hold"/>
                                        <p:tgtEl>
                                          <p:spTgt spid="1130"/>
                                        </p:tgtEl>
                                        <p:attrNameLst>
                                          <p:attrName>ppt_x</p:attrName>
                                        </p:attrNameLst>
                                      </p:cBhvr>
                                      <p:tavLst>
                                        <p:tav tm="0">
                                          <p:val>
                                            <p:strVal val="0-#ppt_w/2"/>
                                          </p:val>
                                        </p:tav>
                                        <p:tav tm="100000">
                                          <p:val>
                                            <p:strVal val="#ppt_x"/>
                                          </p:val>
                                        </p:tav>
                                      </p:tavLst>
                                    </p:anim>
                                    <p:anim calcmode="lin" valueType="num">
                                      <p:cBhvr additive="base">
                                        <p:cTn id="17" dur="500" fill="hold"/>
                                        <p:tgtEl>
                                          <p:spTgt spid="1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1" bldLvl="0" animBg="1"/>
      <p:bldP spid="1140" grpId="0" bldLvl="0" animBg="1"/>
      <p:bldP spid="1140"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387475" y="1741170"/>
            <a:ext cx="8260715" cy="3067685"/>
          </a:xfrm>
          <a:prstGeom prst="rect">
            <a:avLst/>
          </a:prstGeom>
          <a:noFill/>
        </p:spPr>
        <p:txBody>
          <a:bodyPr wrap="square" rtlCol="0" anchor="t">
            <a:noAutofit/>
          </a:bodyPr>
          <a:p>
            <a:r>
              <a:rPr lang="en-US" altLang="zh-CN" sz="3200"/>
              <a:t>1. </a:t>
            </a:r>
            <a:r>
              <a:rPr lang="zh-CN" altLang="en-US" sz="3200"/>
              <a:t>什么是</a:t>
            </a:r>
            <a:r>
              <a:rPr lang="en-US" altLang="zh-CN" sz="3200"/>
              <a:t>“</a:t>
            </a:r>
            <a:r>
              <a:rPr lang="zh-CN" altLang="en-US" sz="3200"/>
              <a:t>无废城市</a:t>
            </a:r>
            <a:r>
              <a:rPr lang="en-US" altLang="zh-CN" sz="3200"/>
              <a:t>”</a:t>
            </a:r>
            <a:r>
              <a:rPr lang="zh-CN" altLang="en-US" sz="3200"/>
              <a:t>？</a:t>
            </a:r>
            <a:endParaRPr lang="zh-CN" altLang="en-US" sz="3200"/>
          </a:p>
          <a:p>
            <a:r>
              <a:rPr lang="en-US" altLang="zh-CN" sz="3200"/>
              <a:t> </a:t>
            </a:r>
            <a:endParaRPr lang="en-US" altLang="zh-CN" sz="3200"/>
          </a:p>
          <a:p>
            <a:r>
              <a:rPr lang="en-US" altLang="zh-CN" sz="3200"/>
              <a:t>A. </a:t>
            </a:r>
            <a:r>
              <a:rPr lang="zh-CN" altLang="en-US" sz="3200"/>
              <a:t>城市里没有垃圾</a:t>
            </a:r>
            <a:endParaRPr lang="zh-CN" altLang="en-US" sz="3200"/>
          </a:p>
          <a:p>
            <a:r>
              <a:rPr lang="en-US" altLang="zh-CN" sz="3200"/>
              <a:t>B. </a:t>
            </a:r>
            <a:r>
              <a:rPr lang="zh-CN" altLang="en-US" sz="3200"/>
              <a:t>减少垃圾产生，循环利用资源</a:t>
            </a:r>
            <a:endParaRPr lang="zh-CN" altLang="en-US" sz="3200"/>
          </a:p>
          <a:p>
            <a:r>
              <a:rPr lang="en-US" altLang="zh-CN" sz="3200"/>
              <a:t>C. </a:t>
            </a:r>
            <a:r>
              <a:rPr lang="zh-CN" altLang="en-US" sz="3200"/>
              <a:t>把垃圾都埋起来</a:t>
            </a:r>
            <a:endParaRPr lang="zh-CN" altLang="en-US" sz="3200"/>
          </a:p>
          <a:p>
            <a:endParaRPr lang="zh-CN" altLang="en-US" sz="3200"/>
          </a:p>
        </p:txBody>
      </p:sp>
      <p:sp>
        <p:nvSpPr>
          <p:cNvPr id="3" name="文本框 2"/>
          <p:cNvSpPr txBox="1"/>
          <p:nvPr/>
        </p:nvSpPr>
        <p:spPr>
          <a:xfrm>
            <a:off x="4391025" y="4913630"/>
            <a:ext cx="6154420" cy="1214755"/>
          </a:xfrm>
          <a:prstGeom prst="rect">
            <a:avLst/>
          </a:prstGeom>
          <a:noFill/>
        </p:spPr>
        <p:txBody>
          <a:bodyPr wrap="square" rtlCol="0" anchor="t">
            <a:noAutofit/>
          </a:bodyPr>
          <a:p>
            <a:r>
              <a:rPr lang="zh-CN" altLang="en-US" sz="3600"/>
              <a:t>答案：</a:t>
            </a:r>
            <a:r>
              <a:rPr lang="en-US" altLang="zh-CN" sz="3600"/>
              <a:t>B</a:t>
            </a:r>
            <a:endParaRPr lang="zh-CN" altLang="en-US" sz="3600"/>
          </a:p>
        </p:txBody>
      </p:sp>
      <p:pic>
        <p:nvPicPr>
          <p:cNvPr id="22" name="图片 21" descr="QQ图片20230825161136"/>
          <p:cNvPicPr>
            <a:picLocks noChangeAspect="1"/>
          </p:cNvPicPr>
          <p:nvPr/>
        </p:nvPicPr>
        <p:blipFill>
          <a:blip r:embed="rId2"/>
          <a:stretch>
            <a:fillRect/>
          </a:stretch>
        </p:blipFill>
        <p:spPr>
          <a:xfrm>
            <a:off x="8711565" y="299466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grpId="0" nodeType="afterEffect">
                                  <p:stCondLst>
                                    <p:cond delay="0"/>
                                  </p:stCondLst>
                                  <p:childTnLst>
                                    <p:set>
                                      <p:cBhvr>
                                        <p:cTn id="12" dur="1" fill="hold">
                                          <p:stCondLst>
                                            <p:cond delay="0"/>
                                          </p:stCondLst>
                                        </p:cTn>
                                        <p:tgtEl>
                                          <p:spTgt spid="1137"/>
                                        </p:tgtEl>
                                        <p:attrNameLst>
                                          <p:attrName>style.visibility</p:attrName>
                                        </p:attrNameLst>
                                      </p:cBhvr>
                                      <p:to>
                                        <p:strVal val="visible"/>
                                      </p:to>
                                    </p:set>
                                    <p:anim calcmode="lin" valueType="num">
                                      <p:cBhvr additive="base">
                                        <p:cTn id="13" dur="500" fill="hold"/>
                                        <p:tgtEl>
                                          <p:spTgt spid="1137"/>
                                        </p:tgtEl>
                                        <p:attrNameLst>
                                          <p:attrName>ppt_x</p:attrName>
                                        </p:attrNameLst>
                                      </p:cBhvr>
                                      <p:tavLst>
                                        <p:tav tm="0">
                                          <p:val>
                                            <p:strVal val="0-#ppt_w/2"/>
                                          </p:val>
                                        </p:tav>
                                        <p:tav tm="100000">
                                          <p:val>
                                            <p:strVal val="#ppt_x"/>
                                          </p:val>
                                        </p:tav>
                                      </p:tavLst>
                                    </p:anim>
                                    <p:anim calcmode="lin" valueType="num">
                                      <p:cBhvr additive="base">
                                        <p:cTn id="14" dur="500" fill="hold"/>
                                        <p:tgtEl>
                                          <p:spTgt spid="1137"/>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grpId="0" nodeType="afterEffect">
                                  <p:stCondLst>
                                    <p:cond delay="0"/>
                                  </p:stCondLst>
                                  <p:childTnLst>
                                    <p:set>
                                      <p:cBhvr>
                                        <p:cTn id="17" dur="1" fill="hold">
                                          <p:stCondLst>
                                            <p:cond delay="0"/>
                                          </p:stCondLst>
                                        </p:cTn>
                                        <p:tgtEl>
                                          <p:spTgt spid="1139"/>
                                        </p:tgtEl>
                                        <p:attrNameLst>
                                          <p:attrName>style.visibility</p:attrName>
                                        </p:attrNameLst>
                                      </p:cBhvr>
                                      <p:to>
                                        <p:strVal val="visible"/>
                                      </p:to>
                                    </p:set>
                                    <p:anim calcmode="lin" valueType="num">
                                      <p:cBhvr additive="base">
                                        <p:cTn id="18" dur="500" fill="hold"/>
                                        <p:tgtEl>
                                          <p:spTgt spid="1139"/>
                                        </p:tgtEl>
                                        <p:attrNameLst>
                                          <p:attrName>ppt_x</p:attrName>
                                        </p:attrNameLst>
                                      </p:cBhvr>
                                      <p:tavLst>
                                        <p:tav tm="0">
                                          <p:val>
                                            <p:strVal val="0-#ppt_w/2"/>
                                          </p:val>
                                        </p:tav>
                                        <p:tav tm="100000">
                                          <p:val>
                                            <p:strVal val="#ppt_x"/>
                                          </p:val>
                                        </p:tav>
                                      </p:tavLst>
                                    </p:anim>
                                    <p:anim calcmode="lin" valueType="num">
                                      <p:cBhvr additive="base">
                                        <p:cTn id="19" dur="500" fill="hold"/>
                                        <p:tgtEl>
                                          <p:spTgt spid="1139"/>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9" fill="hold" grpId="0" nodeType="afterEffect">
                                  <p:stCondLst>
                                    <p:cond delay="0"/>
                                  </p:stCondLst>
                                  <p:childTnLst>
                                    <p:set>
                                      <p:cBhvr>
                                        <p:cTn id="22" dur="1" fill="hold">
                                          <p:stCondLst>
                                            <p:cond delay="0"/>
                                          </p:stCondLst>
                                        </p:cTn>
                                        <p:tgtEl>
                                          <p:spTgt spid="1140"/>
                                        </p:tgtEl>
                                        <p:attrNameLst>
                                          <p:attrName>style.visibility</p:attrName>
                                        </p:attrNameLst>
                                      </p:cBhvr>
                                      <p:to>
                                        <p:strVal val="visible"/>
                                      </p:to>
                                    </p:set>
                                    <p:anim calcmode="lin" valueType="num">
                                      <p:cBhvr additive="base">
                                        <p:cTn id="23" dur="500" fill="hold"/>
                                        <p:tgtEl>
                                          <p:spTgt spid="1140"/>
                                        </p:tgtEl>
                                        <p:attrNameLst>
                                          <p:attrName>ppt_x</p:attrName>
                                        </p:attrNameLst>
                                      </p:cBhvr>
                                      <p:tavLst>
                                        <p:tav tm="0">
                                          <p:val>
                                            <p:strVal val="0-#ppt_w/2"/>
                                          </p:val>
                                        </p:tav>
                                        <p:tav tm="100000">
                                          <p:val>
                                            <p:strVal val="#ppt_x"/>
                                          </p:val>
                                        </p:tav>
                                      </p:tavLst>
                                    </p:anim>
                                    <p:anim calcmode="lin" valueType="num">
                                      <p:cBhvr additive="base">
                                        <p:cTn id="24" dur="500" fill="hold"/>
                                        <p:tgtEl>
                                          <p:spTgt spid="1140"/>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 presetClass="entr" presetSubtype="6" fill="hold" grpId="0" nodeType="afterEffect">
                                  <p:stCondLst>
                                    <p:cond delay="0"/>
                                  </p:stCondLst>
                                  <p:childTnLst>
                                    <p:set>
                                      <p:cBhvr>
                                        <p:cTn id="27" dur="1" fill="hold">
                                          <p:stCondLst>
                                            <p:cond delay="0"/>
                                          </p:stCondLst>
                                        </p:cTn>
                                        <p:tgtEl>
                                          <p:spTgt spid="1141"/>
                                        </p:tgtEl>
                                        <p:attrNameLst>
                                          <p:attrName>style.visibility</p:attrName>
                                        </p:attrNameLst>
                                      </p:cBhvr>
                                      <p:to>
                                        <p:strVal val="visible"/>
                                      </p:to>
                                    </p:set>
                                    <p:anim calcmode="lin" valueType="num">
                                      <p:cBhvr additive="base">
                                        <p:cTn id="28" dur="500" fill="hold"/>
                                        <p:tgtEl>
                                          <p:spTgt spid="1141"/>
                                        </p:tgtEl>
                                        <p:attrNameLst>
                                          <p:attrName>ppt_x</p:attrName>
                                        </p:attrNameLst>
                                      </p:cBhvr>
                                      <p:tavLst>
                                        <p:tav tm="0">
                                          <p:val>
                                            <p:strVal val="1+#ppt_w/2"/>
                                          </p:val>
                                        </p:tav>
                                        <p:tav tm="100000">
                                          <p:val>
                                            <p:strVal val="#ppt_x"/>
                                          </p:val>
                                        </p:tav>
                                      </p:tavLst>
                                    </p:anim>
                                    <p:anim calcmode="lin" valueType="num">
                                      <p:cBhvr additive="base">
                                        <p:cTn id="29" dur="500" fill="hold"/>
                                        <p:tgtEl>
                                          <p:spTgt spid="114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additive="base">
                                        <p:cTn id="3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animBg="1"/>
      <p:bldP spid="1137" grpId="1" animBg="1"/>
      <p:bldP spid="1139" grpId="0" animBg="1"/>
      <p:bldP spid="1139" grpId="1" animBg="1"/>
      <p:bldP spid="1140" grpId="0" animBg="1"/>
      <p:bldP spid="1140" grpId="1" animBg="1"/>
      <p:bldP spid="1141" grpId="0" animBg="1"/>
      <p:bldP spid="11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990090" y="1571625"/>
            <a:ext cx="7153910" cy="2736215"/>
          </a:xfrm>
          <a:prstGeom prst="rect">
            <a:avLst/>
          </a:prstGeom>
          <a:noFill/>
        </p:spPr>
        <p:txBody>
          <a:bodyPr wrap="square" rtlCol="0" anchor="t">
            <a:noAutofit/>
          </a:bodyPr>
          <a:p>
            <a:r>
              <a:rPr lang="en-US" altLang="zh-CN" sz="3200"/>
              <a:t>2. </a:t>
            </a:r>
            <a:r>
              <a:rPr lang="zh-CN" altLang="en-US" sz="3200"/>
              <a:t>废旧塑料瓶属于哪类垃圾？</a:t>
            </a:r>
            <a:endParaRPr lang="zh-CN" altLang="en-US" sz="3200"/>
          </a:p>
          <a:p>
            <a:r>
              <a:rPr lang="en-US" altLang="zh-CN" sz="3200"/>
              <a:t> </a:t>
            </a:r>
            <a:endParaRPr lang="en-US" altLang="zh-CN" sz="3200"/>
          </a:p>
          <a:p>
            <a:r>
              <a:rPr lang="en-US" altLang="zh-CN" sz="3200"/>
              <a:t>A. </a:t>
            </a:r>
            <a:r>
              <a:rPr lang="zh-CN" altLang="en-US" sz="3200"/>
              <a:t>可回收物</a:t>
            </a:r>
            <a:endParaRPr lang="zh-CN" altLang="en-US" sz="3200"/>
          </a:p>
          <a:p>
            <a:r>
              <a:rPr lang="en-US" altLang="zh-CN" sz="3200"/>
              <a:t>B. </a:t>
            </a:r>
            <a:r>
              <a:rPr lang="zh-CN" altLang="en-US" sz="3200"/>
              <a:t>有害垃圾</a:t>
            </a:r>
            <a:endParaRPr lang="zh-CN" altLang="en-US" sz="3200"/>
          </a:p>
          <a:p>
            <a:r>
              <a:rPr lang="en-US" altLang="zh-CN" sz="3200"/>
              <a:t>C. </a:t>
            </a:r>
            <a:r>
              <a:rPr lang="zh-CN" altLang="en-US" sz="3200"/>
              <a:t>其他垃圾</a:t>
            </a:r>
            <a:endParaRPr lang="zh-CN" altLang="en-US" sz="3200"/>
          </a:p>
          <a:p>
            <a:endParaRPr lang="zh-CN" altLang="en-US" sz="3200"/>
          </a:p>
        </p:txBody>
      </p:sp>
      <p:sp>
        <p:nvSpPr>
          <p:cNvPr id="3" name="文本框 2"/>
          <p:cNvSpPr txBox="1"/>
          <p:nvPr/>
        </p:nvSpPr>
        <p:spPr>
          <a:xfrm>
            <a:off x="4656455" y="5013960"/>
            <a:ext cx="2052320" cy="855345"/>
          </a:xfrm>
          <a:prstGeom prst="rect">
            <a:avLst/>
          </a:prstGeom>
          <a:noFill/>
        </p:spPr>
        <p:txBody>
          <a:bodyPr wrap="square" rtlCol="0" anchor="t">
            <a:noAutofit/>
          </a:bodyPr>
          <a:p>
            <a:r>
              <a:rPr lang="zh-CN" altLang="en-US" sz="3200"/>
              <a:t>答案：</a:t>
            </a:r>
            <a:r>
              <a:rPr lang="en-US" altLang="zh-CN" sz="3200"/>
              <a:t>A</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139"/>
                                        </p:tgtEl>
                                        <p:attrNameLst>
                                          <p:attrName>style.visibility</p:attrName>
                                        </p:attrNameLst>
                                      </p:cBhvr>
                                      <p:to>
                                        <p:strVal val="visible"/>
                                      </p:to>
                                    </p:set>
                                    <p:anim calcmode="lin" valueType="num">
                                      <p:cBhvr additive="base">
                                        <p:cTn id="7" dur="500" fill="hold"/>
                                        <p:tgtEl>
                                          <p:spTgt spid="1139"/>
                                        </p:tgtEl>
                                        <p:attrNameLst>
                                          <p:attrName>ppt_x</p:attrName>
                                        </p:attrNameLst>
                                      </p:cBhvr>
                                      <p:tavLst>
                                        <p:tav tm="0">
                                          <p:val>
                                            <p:strVal val="0-#ppt_w/2"/>
                                          </p:val>
                                        </p:tav>
                                        <p:tav tm="100000">
                                          <p:val>
                                            <p:strVal val="#ppt_x"/>
                                          </p:val>
                                        </p:tav>
                                      </p:tavLst>
                                    </p:anim>
                                    <p:anim calcmode="lin" valueType="num">
                                      <p:cBhvr additive="base">
                                        <p:cTn id="8" dur="500" fill="hold"/>
                                        <p:tgtEl>
                                          <p:spTgt spid="11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137"/>
                                        </p:tgtEl>
                                        <p:attrNameLst>
                                          <p:attrName>style.visibility</p:attrName>
                                        </p:attrNameLst>
                                      </p:cBhvr>
                                      <p:to>
                                        <p:strVal val="visible"/>
                                      </p:to>
                                    </p:set>
                                    <p:anim calcmode="lin" valueType="num">
                                      <p:cBhvr additive="base">
                                        <p:cTn id="12" dur="500" fill="hold"/>
                                        <p:tgtEl>
                                          <p:spTgt spid="1137"/>
                                        </p:tgtEl>
                                        <p:attrNameLst>
                                          <p:attrName>ppt_x</p:attrName>
                                        </p:attrNameLst>
                                      </p:cBhvr>
                                      <p:tavLst>
                                        <p:tav tm="0">
                                          <p:val>
                                            <p:strVal val="0-#ppt_w/2"/>
                                          </p:val>
                                        </p:tav>
                                        <p:tav tm="100000">
                                          <p:val>
                                            <p:strVal val="#ppt_x"/>
                                          </p:val>
                                        </p:tav>
                                      </p:tavLst>
                                    </p:anim>
                                    <p:anim calcmode="lin" valueType="num">
                                      <p:cBhvr additive="base">
                                        <p:cTn id="13" dur="500" fill="hold"/>
                                        <p:tgtEl>
                                          <p:spTgt spid="113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1140"/>
                                        </p:tgtEl>
                                        <p:attrNameLst>
                                          <p:attrName>style.visibility</p:attrName>
                                        </p:attrNameLst>
                                      </p:cBhvr>
                                      <p:to>
                                        <p:strVal val="visible"/>
                                      </p:to>
                                    </p:set>
                                    <p:anim calcmode="lin" valueType="num">
                                      <p:cBhvr additive="base">
                                        <p:cTn id="17" dur="500" fill="hold"/>
                                        <p:tgtEl>
                                          <p:spTgt spid="1140"/>
                                        </p:tgtEl>
                                        <p:attrNameLst>
                                          <p:attrName>ppt_x</p:attrName>
                                        </p:attrNameLst>
                                      </p:cBhvr>
                                      <p:tavLst>
                                        <p:tav tm="0">
                                          <p:val>
                                            <p:strVal val="0-#ppt_w/2"/>
                                          </p:val>
                                        </p:tav>
                                        <p:tav tm="100000">
                                          <p:val>
                                            <p:strVal val="#ppt_x"/>
                                          </p:val>
                                        </p:tav>
                                      </p:tavLst>
                                    </p:anim>
                                    <p:anim calcmode="lin" valueType="num">
                                      <p:cBhvr additive="base">
                                        <p:cTn id="18" dur="500" fill="hold"/>
                                        <p:tgtEl>
                                          <p:spTgt spid="114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41"/>
                                        </p:tgtEl>
                                        <p:attrNameLst>
                                          <p:attrName>style.visibility</p:attrName>
                                        </p:attrNameLst>
                                      </p:cBhvr>
                                      <p:to>
                                        <p:strVal val="visible"/>
                                      </p:to>
                                    </p:set>
                                    <p:anim calcmode="lin" valueType="num">
                                      <p:cBhvr additive="base">
                                        <p:cTn id="22" dur="500" fill="hold"/>
                                        <p:tgtEl>
                                          <p:spTgt spid="1141"/>
                                        </p:tgtEl>
                                        <p:attrNameLst>
                                          <p:attrName>ppt_x</p:attrName>
                                        </p:attrNameLst>
                                      </p:cBhvr>
                                      <p:tavLst>
                                        <p:tav tm="0">
                                          <p:val>
                                            <p:strVal val="#ppt_x"/>
                                          </p:val>
                                        </p:tav>
                                        <p:tav tm="100000">
                                          <p:val>
                                            <p:strVal val="#ppt_x"/>
                                          </p:val>
                                        </p:tav>
                                      </p:tavLst>
                                    </p:anim>
                                    <p:anim calcmode="lin" valueType="num">
                                      <p:cBhvr additive="base">
                                        <p:cTn id="23" dur="500" fill="hold"/>
                                        <p:tgtEl>
                                          <p:spTgt spid="11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 grpId="0" animBg="1"/>
      <p:bldP spid="1139" grpId="1" animBg="1"/>
      <p:bldP spid="1137" grpId="0" animBg="1"/>
      <p:bldP spid="1137" grpId="1" animBg="1"/>
      <p:bldP spid="1140" grpId="0" animBg="1"/>
      <p:bldP spid="1140" grpId="1" animBg="1"/>
      <p:bldP spid="1141" grpId="0" animBg="1"/>
      <p:bldP spid="114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801495" y="1566545"/>
            <a:ext cx="8333740" cy="3119755"/>
          </a:xfrm>
          <a:prstGeom prst="rect">
            <a:avLst/>
          </a:prstGeom>
          <a:noFill/>
        </p:spPr>
        <p:txBody>
          <a:bodyPr wrap="square" rtlCol="0" anchor="t">
            <a:noAutofit/>
          </a:bodyPr>
          <a:p>
            <a:r>
              <a:rPr lang="en-US" altLang="zh-CN" sz="3200"/>
              <a:t>3. </a:t>
            </a:r>
            <a:r>
              <a:rPr lang="zh-CN" altLang="en-US" sz="3200"/>
              <a:t>吃饭时剩下的骨头、菜叶属于什么垃圾？</a:t>
            </a:r>
            <a:endParaRPr lang="zh-CN" altLang="en-US" sz="3200"/>
          </a:p>
          <a:p>
            <a:endParaRPr lang="en-US" altLang="zh-CN" sz="3200"/>
          </a:p>
          <a:p>
            <a:r>
              <a:rPr lang="en-US" altLang="zh-CN" sz="3200"/>
              <a:t>A. </a:t>
            </a:r>
            <a:r>
              <a:rPr lang="zh-CN" altLang="en-US" sz="3200"/>
              <a:t>可回收物</a:t>
            </a:r>
            <a:endParaRPr lang="zh-CN" altLang="en-US" sz="3200"/>
          </a:p>
          <a:p>
            <a:r>
              <a:rPr lang="en-US" altLang="zh-CN" sz="3200"/>
              <a:t>B. </a:t>
            </a:r>
            <a:r>
              <a:rPr lang="zh-CN" altLang="en-US" sz="3200"/>
              <a:t>厨余垃圾（湿垃圾）</a:t>
            </a:r>
            <a:endParaRPr lang="zh-CN" altLang="en-US" sz="3200"/>
          </a:p>
          <a:p>
            <a:r>
              <a:rPr lang="en-US" altLang="zh-CN" sz="3200"/>
              <a:t>C. </a:t>
            </a:r>
            <a:r>
              <a:rPr lang="zh-CN" altLang="en-US" sz="3200"/>
              <a:t>有害垃圾</a:t>
            </a:r>
            <a:endParaRPr lang="zh-CN" altLang="en-US" sz="3200"/>
          </a:p>
          <a:p>
            <a:endParaRPr lang="zh-CN" altLang="en-US" sz="3200"/>
          </a:p>
        </p:txBody>
      </p:sp>
      <p:sp>
        <p:nvSpPr>
          <p:cNvPr id="3" name="文本框 2"/>
          <p:cNvSpPr txBox="1"/>
          <p:nvPr/>
        </p:nvSpPr>
        <p:spPr>
          <a:xfrm>
            <a:off x="4911725" y="4998720"/>
            <a:ext cx="2258060" cy="665480"/>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grpId="0" nodeType="afterEffect">
                                  <p:stCondLst>
                                    <p:cond delay="0"/>
                                  </p:stCondLst>
                                  <p:childTnLst>
                                    <p:set>
                                      <p:cBhvr>
                                        <p:cTn id="12" dur="1" fill="hold">
                                          <p:stCondLst>
                                            <p:cond delay="0"/>
                                          </p:stCondLst>
                                        </p:cTn>
                                        <p:tgtEl>
                                          <p:spTgt spid="1139"/>
                                        </p:tgtEl>
                                        <p:attrNameLst>
                                          <p:attrName>style.visibility</p:attrName>
                                        </p:attrNameLst>
                                      </p:cBhvr>
                                      <p:to>
                                        <p:strVal val="visible"/>
                                      </p:to>
                                    </p:set>
                                    <p:anim calcmode="lin" valueType="num">
                                      <p:cBhvr additive="base">
                                        <p:cTn id="13" dur="500" fill="hold"/>
                                        <p:tgtEl>
                                          <p:spTgt spid="1139"/>
                                        </p:tgtEl>
                                        <p:attrNameLst>
                                          <p:attrName>ppt_x</p:attrName>
                                        </p:attrNameLst>
                                      </p:cBhvr>
                                      <p:tavLst>
                                        <p:tav tm="0">
                                          <p:val>
                                            <p:strVal val="0-#ppt_w/2"/>
                                          </p:val>
                                        </p:tav>
                                        <p:tav tm="100000">
                                          <p:val>
                                            <p:strVal val="#ppt_x"/>
                                          </p:val>
                                        </p:tav>
                                      </p:tavLst>
                                    </p:anim>
                                    <p:anim calcmode="lin" valueType="num">
                                      <p:cBhvr additive="base">
                                        <p:cTn id="14" dur="500" fill="hold"/>
                                        <p:tgtEl>
                                          <p:spTgt spid="1139"/>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grpId="0" nodeType="afterEffect">
                                  <p:stCondLst>
                                    <p:cond delay="0"/>
                                  </p:stCondLst>
                                  <p:childTnLst>
                                    <p:set>
                                      <p:cBhvr>
                                        <p:cTn id="17" dur="1" fill="hold">
                                          <p:stCondLst>
                                            <p:cond delay="0"/>
                                          </p:stCondLst>
                                        </p:cTn>
                                        <p:tgtEl>
                                          <p:spTgt spid="1140"/>
                                        </p:tgtEl>
                                        <p:attrNameLst>
                                          <p:attrName>style.visibility</p:attrName>
                                        </p:attrNameLst>
                                      </p:cBhvr>
                                      <p:to>
                                        <p:strVal val="visible"/>
                                      </p:to>
                                    </p:set>
                                    <p:anim calcmode="lin" valueType="num">
                                      <p:cBhvr additive="base">
                                        <p:cTn id="18" dur="500" fill="hold"/>
                                        <p:tgtEl>
                                          <p:spTgt spid="1140"/>
                                        </p:tgtEl>
                                        <p:attrNameLst>
                                          <p:attrName>ppt_x</p:attrName>
                                        </p:attrNameLst>
                                      </p:cBhvr>
                                      <p:tavLst>
                                        <p:tav tm="0">
                                          <p:val>
                                            <p:strVal val="0-#ppt_w/2"/>
                                          </p:val>
                                        </p:tav>
                                        <p:tav tm="100000">
                                          <p:val>
                                            <p:strVal val="#ppt_x"/>
                                          </p:val>
                                        </p:tav>
                                      </p:tavLst>
                                    </p:anim>
                                    <p:anim calcmode="lin" valueType="num">
                                      <p:cBhvr additive="base">
                                        <p:cTn id="19" dur="500" fill="hold"/>
                                        <p:tgtEl>
                                          <p:spTgt spid="1140"/>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9" fill="hold" grpId="0" nodeType="afterEffect">
                                  <p:stCondLst>
                                    <p:cond delay="0"/>
                                  </p:stCondLst>
                                  <p:childTnLst>
                                    <p:set>
                                      <p:cBhvr>
                                        <p:cTn id="22" dur="1" fill="hold">
                                          <p:stCondLst>
                                            <p:cond delay="0"/>
                                          </p:stCondLst>
                                        </p:cTn>
                                        <p:tgtEl>
                                          <p:spTgt spid="1137"/>
                                        </p:tgtEl>
                                        <p:attrNameLst>
                                          <p:attrName>style.visibility</p:attrName>
                                        </p:attrNameLst>
                                      </p:cBhvr>
                                      <p:to>
                                        <p:strVal val="visible"/>
                                      </p:to>
                                    </p:set>
                                    <p:anim calcmode="lin" valueType="num">
                                      <p:cBhvr additive="base">
                                        <p:cTn id="23" dur="500" fill="hold"/>
                                        <p:tgtEl>
                                          <p:spTgt spid="1137"/>
                                        </p:tgtEl>
                                        <p:attrNameLst>
                                          <p:attrName>ppt_x</p:attrName>
                                        </p:attrNameLst>
                                      </p:cBhvr>
                                      <p:tavLst>
                                        <p:tav tm="0">
                                          <p:val>
                                            <p:strVal val="0-#ppt_w/2"/>
                                          </p:val>
                                        </p:tav>
                                        <p:tav tm="100000">
                                          <p:val>
                                            <p:strVal val="#ppt_x"/>
                                          </p:val>
                                        </p:tav>
                                      </p:tavLst>
                                    </p:anim>
                                    <p:anim calcmode="lin" valueType="num">
                                      <p:cBhvr additive="base">
                                        <p:cTn id="24" dur="500" fill="hold"/>
                                        <p:tgtEl>
                                          <p:spTgt spid="1137"/>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1141"/>
                                        </p:tgtEl>
                                        <p:attrNameLst>
                                          <p:attrName>style.visibility</p:attrName>
                                        </p:attrNameLst>
                                      </p:cBhvr>
                                      <p:to>
                                        <p:strVal val="visible"/>
                                      </p:to>
                                    </p:set>
                                    <p:anim calcmode="lin" valueType="num">
                                      <p:cBhvr additive="base">
                                        <p:cTn id="28" dur="500" fill="hold"/>
                                        <p:tgtEl>
                                          <p:spTgt spid="1141"/>
                                        </p:tgtEl>
                                        <p:attrNameLst>
                                          <p:attrName>ppt_x</p:attrName>
                                        </p:attrNameLst>
                                      </p:cBhvr>
                                      <p:tavLst>
                                        <p:tav tm="0">
                                          <p:val>
                                            <p:strVal val="#ppt_x"/>
                                          </p:val>
                                        </p:tav>
                                        <p:tav tm="100000">
                                          <p:val>
                                            <p:strVal val="#ppt_x"/>
                                          </p:val>
                                        </p:tav>
                                      </p:tavLst>
                                    </p:anim>
                                    <p:anim calcmode="lin" valueType="num">
                                      <p:cBhvr additive="base">
                                        <p:cTn id="29" dur="500" fill="hold"/>
                                        <p:tgtEl>
                                          <p:spTgt spid="114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additive="base">
                                        <p:cTn id="3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139" grpId="0" animBg="1"/>
      <p:bldP spid="1139" grpId="1" animBg="1"/>
      <p:bldP spid="1140" grpId="0" animBg="1"/>
      <p:bldP spid="1140" grpId="1" animBg="1"/>
      <p:bldP spid="1137" grpId="0" animBg="1"/>
      <p:bldP spid="1137" grpId="1" animBg="1"/>
      <p:bldP spid="1141" grpId="0" animBg="1"/>
      <p:bldP spid="114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438910" y="1685290"/>
            <a:ext cx="7705090" cy="2909570"/>
          </a:xfrm>
          <a:prstGeom prst="rect">
            <a:avLst/>
          </a:prstGeom>
          <a:noFill/>
        </p:spPr>
        <p:txBody>
          <a:bodyPr wrap="square" rtlCol="0" anchor="t">
            <a:noAutofit/>
          </a:bodyPr>
          <a:p>
            <a:r>
              <a:rPr lang="en-US" altLang="zh-CN" sz="3200"/>
              <a:t>4. </a:t>
            </a:r>
            <a:r>
              <a:rPr lang="zh-CN" altLang="en-US" sz="3200"/>
              <a:t>下列哪种做法最符合</a:t>
            </a:r>
            <a:r>
              <a:rPr lang="en-US" altLang="zh-CN" sz="3200"/>
              <a:t>“</a:t>
            </a:r>
            <a:r>
              <a:rPr lang="zh-CN" altLang="en-US" sz="3200"/>
              <a:t>无废城市</a:t>
            </a:r>
            <a:r>
              <a:rPr lang="en-US" altLang="zh-CN" sz="3200"/>
              <a:t>”</a:t>
            </a:r>
            <a:r>
              <a:rPr lang="zh-CN" altLang="en-US" sz="3200"/>
              <a:t>理念？</a:t>
            </a:r>
            <a:endParaRPr lang="zh-CN" altLang="en-US" sz="3200"/>
          </a:p>
          <a:p>
            <a:r>
              <a:rPr lang="en-US" altLang="zh-CN" sz="3200"/>
              <a:t> </a:t>
            </a:r>
            <a:endParaRPr lang="en-US" altLang="zh-CN" sz="3200"/>
          </a:p>
          <a:p>
            <a:r>
              <a:rPr lang="en-US" altLang="zh-CN" sz="3200"/>
              <a:t>A. </a:t>
            </a:r>
            <a:r>
              <a:rPr lang="zh-CN" altLang="en-US" sz="3200"/>
              <a:t>用一次性筷子吃饭</a:t>
            </a:r>
            <a:endParaRPr lang="zh-CN" altLang="en-US" sz="3200"/>
          </a:p>
          <a:p>
            <a:r>
              <a:rPr lang="en-US" altLang="zh-CN" sz="3200"/>
              <a:t>B. </a:t>
            </a:r>
            <a:r>
              <a:rPr lang="zh-CN" altLang="en-US" sz="3200"/>
              <a:t>作业本写几页就扔掉</a:t>
            </a:r>
            <a:endParaRPr lang="zh-CN" altLang="en-US" sz="3200"/>
          </a:p>
          <a:p>
            <a:r>
              <a:rPr lang="en-US" altLang="zh-CN" sz="3200"/>
              <a:t>C. </a:t>
            </a:r>
            <a:r>
              <a:rPr lang="zh-CN" altLang="en-US" sz="3200"/>
              <a:t>旧书包送给弟弟妹妹继续用</a:t>
            </a:r>
            <a:endParaRPr lang="zh-CN" altLang="en-US" sz="3200"/>
          </a:p>
          <a:p>
            <a:endParaRPr lang="zh-CN" altLang="en-US" sz="3200"/>
          </a:p>
        </p:txBody>
      </p:sp>
      <p:sp>
        <p:nvSpPr>
          <p:cNvPr id="3" name="文本框 2"/>
          <p:cNvSpPr txBox="1"/>
          <p:nvPr/>
        </p:nvSpPr>
        <p:spPr>
          <a:xfrm>
            <a:off x="4552315" y="5038090"/>
            <a:ext cx="2413635" cy="757555"/>
          </a:xfrm>
          <a:prstGeom prst="rect">
            <a:avLst/>
          </a:prstGeom>
          <a:noFill/>
        </p:spPr>
        <p:txBody>
          <a:bodyPr wrap="square" rtlCol="0" anchor="t">
            <a:noAutofit/>
          </a:bodyPr>
          <a:p>
            <a:r>
              <a:rPr lang="zh-CN" altLang="en-US" sz="3200"/>
              <a:t>答案：</a:t>
            </a:r>
            <a:r>
              <a:rPr lang="en-US" altLang="zh-CN" sz="3200"/>
              <a:t>C</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grpId="0" nodeType="afterEffect">
                                  <p:stCondLst>
                                    <p:cond delay="0"/>
                                  </p:stCondLst>
                                  <p:childTnLst>
                                    <p:set>
                                      <p:cBhvr>
                                        <p:cTn id="12" dur="1" fill="hold">
                                          <p:stCondLst>
                                            <p:cond delay="0"/>
                                          </p:stCondLst>
                                        </p:cTn>
                                        <p:tgtEl>
                                          <p:spTgt spid="1139"/>
                                        </p:tgtEl>
                                        <p:attrNameLst>
                                          <p:attrName>style.visibility</p:attrName>
                                        </p:attrNameLst>
                                      </p:cBhvr>
                                      <p:to>
                                        <p:strVal val="visible"/>
                                      </p:to>
                                    </p:set>
                                    <p:anim calcmode="lin" valueType="num">
                                      <p:cBhvr additive="base">
                                        <p:cTn id="13" dur="500" fill="hold"/>
                                        <p:tgtEl>
                                          <p:spTgt spid="1139"/>
                                        </p:tgtEl>
                                        <p:attrNameLst>
                                          <p:attrName>ppt_x</p:attrName>
                                        </p:attrNameLst>
                                      </p:cBhvr>
                                      <p:tavLst>
                                        <p:tav tm="0">
                                          <p:val>
                                            <p:strVal val="0-#ppt_w/2"/>
                                          </p:val>
                                        </p:tav>
                                        <p:tav tm="100000">
                                          <p:val>
                                            <p:strVal val="#ppt_x"/>
                                          </p:val>
                                        </p:tav>
                                      </p:tavLst>
                                    </p:anim>
                                    <p:anim calcmode="lin" valueType="num">
                                      <p:cBhvr additive="base">
                                        <p:cTn id="14" dur="500" fill="hold"/>
                                        <p:tgtEl>
                                          <p:spTgt spid="1139"/>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grpId="0" nodeType="afterEffect">
                                  <p:stCondLst>
                                    <p:cond delay="0"/>
                                  </p:stCondLst>
                                  <p:childTnLst>
                                    <p:set>
                                      <p:cBhvr>
                                        <p:cTn id="17" dur="1" fill="hold">
                                          <p:stCondLst>
                                            <p:cond delay="0"/>
                                          </p:stCondLst>
                                        </p:cTn>
                                        <p:tgtEl>
                                          <p:spTgt spid="1140"/>
                                        </p:tgtEl>
                                        <p:attrNameLst>
                                          <p:attrName>style.visibility</p:attrName>
                                        </p:attrNameLst>
                                      </p:cBhvr>
                                      <p:to>
                                        <p:strVal val="visible"/>
                                      </p:to>
                                    </p:set>
                                    <p:anim calcmode="lin" valueType="num">
                                      <p:cBhvr additive="base">
                                        <p:cTn id="18" dur="500" fill="hold"/>
                                        <p:tgtEl>
                                          <p:spTgt spid="1140"/>
                                        </p:tgtEl>
                                        <p:attrNameLst>
                                          <p:attrName>ppt_x</p:attrName>
                                        </p:attrNameLst>
                                      </p:cBhvr>
                                      <p:tavLst>
                                        <p:tav tm="0">
                                          <p:val>
                                            <p:strVal val="0-#ppt_w/2"/>
                                          </p:val>
                                        </p:tav>
                                        <p:tav tm="100000">
                                          <p:val>
                                            <p:strVal val="#ppt_x"/>
                                          </p:val>
                                        </p:tav>
                                      </p:tavLst>
                                    </p:anim>
                                    <p:anim calcmode="lin" valueType="num">
                                      <p:cBhvr additive="base">
                                        <p:cTn id="19" dur="500" fill="hold"/>
                                        <p:tgtEl>
                                          <p:spTgt spid="1140"/>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9" fill="hold" grpId="0" nodeType="afterEffect">
                                  <p:stCondLst>
                                    <p:cond delay="0"/>
                                  </p:stCondLst>
                                  <p:childTnLst>
                                    <p:set>
                                      <p:cBhvr>
                                        <p:cTn id="22" dur="1" fill="hold">
                                          <p:stCondLst>
                                            <p:cond delay="0"/>
                                          </p:stCondLst>
                                        </p:cTn>
                                        <p:tgtEl>
                                          <p:spTgt spid="1137"/>
                                        </p:tgtEl>
                                        <p:attrNameLst>
                                          <p:attrName>style.visibility</p:attrName>
                                        </p:attrNameLst>
                                      </p:cBhvr>
                                      <p:to>
                                        <p:strVal val="visible"/>
                                      </p:to>
                                    </p:set>
                                    <p:anim calcmode="lin" valueType="num">
                                      <p:cBhvr additive="base">
                                        <p:cTn id="23" dur="500" fill="hold"/>
                                        <p:tgtEl>
                                          <p:spTgt spid="1137"/>
                                        </p:tgtEl>
                                        <p:attrNameLst>
                                          <p:attrName>ppt_x</p:attrName>
                                        </p:attrNameLst>
                                      </p:cBhvr>
                                      <p:tavLst>
                                        <p:tav tm="0">
                                          <p:val>
                                            <p:strVal val="0-#ppt_w/2"/>
                                          </p:val>
                                        </p:tav>
                                        <p:tav tm="100000">
                                          <p:val>
                                            <p:strVal val="#ppt_x"/>
                                          </p:val>
                                        </p:tav>
                                      </p:tavLst>
                                    </p:anim>
                                    <p:anim calcmode="lin" valueType="num">
                                      <p:cBhvr additive="base">
                                        <p:cTn id="24" dur="500" fill="hold"/>
                                        <p:tgtEl>
                                          <p:spTgt spid="113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141"/>
                                        </p:tgtEl>
                                        <p:attrNameLst>
                                          <p:attrName>style.visibility</p:attrName>
                                        </p:attrNameLst>
                                      </p:cBhvr>
                                      <p:to>
                                        <p:strVal val="visible"/>
                                      </p:to>
                                    </p:set>
                                    <p:anim calcmode="lin" valueType="num">
                                      <p:cBhvr additive="base">
                                        <p:cTn id="34" dur="500" fill="hold"/>
                                        <p:tgtEl>
                                          <p:spTgt spid="1141"/>
                                        </p:tgtEl>
                                        <p:attrNameLst>
                                          <p:attrName>ppt_x</p:attrName>
                                        </p:attrNameLst>
                                      </p:cBhvr>
                                      <p:tavLst>
                                        <p:tav tm="0">
                                          <p:val>
                                            <p:strVal val="#ppt_x"/>
                                          </p:val>
                                        </p:tav>
                                        <p:tav tm="100000">
                                          <p:val>
                                            <p:strVal val="#ppt_x"/>
                                          </p:val>
                                        </p:tav>
                                      </p:tavLst>
                                    </p:anim>
                                    <p:anim calcmode="lin" valueType="num">
                                      <p:cBhvr additive="base">
                                        <p:cTn id="35" dur="500" fill="hold"/>
                                        <p:tgtEl>
                                          <p:spTgt spid="1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 grpId="0" animBg="1"/>
      <p:bldP spid="1139" grpId="1" animBg="1"/>
      <p:bldP spid="1140" grpId="0" animBg="1"/>
      <p:bldP spid="1140" grpId="1" animBg="1"/>
      <p:bldP spid="1137" grpId="0" animBg="1"/>
      <p:bldP spid="1137" grpId="1" animBg="1"/>
      <p:bldP spid="1141" grpId="0" animBg="1"/>
      <p:bldP spid="114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851025" y="1387475"/>
            <a:ext cx="7313930" cy="2543175"/>
          </a:xfrm>
          <a:prstGeom prst="rect">
            <a:avLst/>
          </a:prstGeom>
          <a:noFill/>
        </p:spPr>
        <p:txBody>
          <a:bodyPr wrap="square" rtlCol="0" anchor="t">
            <a:noAutofit/>
          </a:bodyPr>
          <a:p>
            <a:r>
              <a:rPr lang="en-US" altLang="zh-CN" sz="3200"/>
              <a:t>5. </a:t>
            </a:r>
            <a:r>
              <a:rPr lang="zh-CN" altLang="en-US" sz="3200"/>
              <a:t>过期的药品应该扔进哪个垃圾桶？</a:t>
            </a:r>
            <a:endParaRPr lang="zh-CN" altLang="en-US" sz="3200"/>
          </a:p>
          <a:p>
            <a:r>
              <a:rPr lang="en-US" altLang="zh-CN" sz="3200"/>
              <a:t> </a:t>
            </a:r>
            <a:endParaRPr lang="en-US" altLang="zh-CN" sz="3200"/>
          </a:p>
          <a:p>
            <a:r>
              <a:rPr lang="en-US" altLang="zh-CN" sz="3200"/>
              <a:t>A. </a:t>
            </a:r>
            <a:r>
              <a:rPr lang="zh-CN" altLang="en-US" sz="3200"/>
              <a:t>蓝色（可回收物）</a:t>
            </a:r>
            <a:endParaRPr lang="zh-CN" altLang="en-US" sz="3200"/>
          </a:p>
          <a:p>
            <a:r>
              <a:rPr lang="en-US" altLang="zh-CN" sz="3200"/>
              <a:t>B. </a:t>
            </a:r>
            <a:r>
              <a:rPr lang="zh-CN" altLang="en-US" sz="3200"/>
              <a:t>红色（有害垃圾）</a:t>
            </a:r>
            <a:endParaRPr lang="zh-CN" altLang="en-US" sz="3200"/>
          </a:p>
          <a:p>
            <a:r>
              <a:rPr lang="en-US" altLang="zh-CN" sz="3200"/>
              <a:t>C. </a:t>
            </a:r>
            <a:r>
              <a:rPr lang="zh-CN" altLang="en-US" sz="3200"/>
              <a:t>绿色（厨余垃圾）</a:t>
            </a:r>
            <a:endParaRPr lang="zh-CN" altLang="en-US" sz="3200"/>
          </a:p>
          <a:p>
            <a:endParaRPr lang="zh-CN" altLang="en-US" sz="3200"/>
          </a:p>
        </p:txBody>
      </p:sp>
      <p:sp>
        <p:nvSpPr>
          <p:cNvPr id="3" name="文本框 2"/>
          <p:cNvSpPr txBox="1"/>
          <p:nvPr/>
        </p:nvSpPr>
        <p:spPr>
          <a:xfrm>
            <a:off x="4682490" y="4998720"/>
            <a:ext cx="2080895" cy="999490"/>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0" y="5102860"/>
            <a:ext cx="9725660" cy="1692910"/>
          </a:xfrm>
          <a:prstGeom prst="rect">
            <a:avLst/>
          </a:prstGeom>
        </p:spPr>
      </p:pic>
      <p:grpSp>
        <p:nvGrpSpPr>
          <p:cNvPr id="90" name="组合 89"/>
          <p:cNvGrpSpPr/>
          <p:nvPr/>
        </p:nvGrpSpPr>
        <p:grpSpPr>
          <a:xfrm>
            <a:off x="6116566" y="5082377"/>
            <a:ext cx="679344" cy="1019017"/>
            <a:chOff x="5843588" y="3048000"/>
            <a:chExt cx="504825" cy="757238"/>
          </a:xfrm>
        </p:grpSpPr>
        <p:sp>
          <p:nvSpPr>
            <p:cNvPr id="91" name="Freeform 40763"/>
            <p:cNvSpPr/>
            <p:nvPr/>
          </p:nvSpPr>
          <p:spPr bwMode="auto">
            <a:xfrm>
              <a:off x="6043613" y="3048000"/>
              <a:ext cx="212725" cy="701675"/>
            </a:xfrm>
            <a:custGeom>
              <a:avLst/>
              <a:gdLst>
                <a:gd name="T0" fmla="*/ 0 w 49"/>
                <a:gd name="T1" fmla="*/ 0 h 163"/>
                <a:gd name="T2" fmla="*/ 8 w 49"/>
                <a:gd name="T3" fmla="*/ 163 h 163"/>
                <a:gd name="T4" fmla="*/ 0 w 49"/>
                <a:gd name="T5" fmla="*/ 0 h 163"/>
              </a:gdLst>
              <a:ahLst/>
              <a:cxnLst>
                <a:cxn ang="0">
                  <a:pos x="T0" y="T1"/>
                </a:cxn>
                <a:cxn ang="0">
                  <a:pos x="T2" y="T3"/>
                </a:cxn>
                <a:cxn ang="0">
                  <a:pos x="T4" y="T5"/>
                </a:cxn>
              </a:cxnLst>
              <a:rect l="0" t="0" r="r" b="b"/>
              <a:pathLst>
                <a:path w="49" h="163">
                  <a:moveTo>
                    <a:pt x="0" y="0"/>
                  </a:moveTo>
                  <a:cubicBezTo>
                    <a:pt x="27" y="100"/>
                    <a:pt x="8" y="163"/>
                    <a:pt x="8" y="163"/>
                  </a:cubicBezTo>
                  <a:cubicBezTo>
                    <a:pt x="18" y="143"/>
                    <a:pt x="49" y="89"/>
                    <a:pt x="0" y="0"/>
                  </a:cubicBezTo>
                </a:path>
              </a:pathLst>
            </a:custGeom>
            <a:solidFill>
              <a:srgbClr val="9AC8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2" name="Freeform 40764"/>
            <p:cNvSpPr/>
            <p:nvPr/>
          </p:nvSpPr>
          <p:spPr bwMode="auto">
            <a:xfrm>
              <a:off x="5843588" y="3340100"/>
              <a:ext cx="217488" cy="465138"/>
            </a:xfrm>
            <a:custGeom>
              <a:avLst/>
              <a:gdLst>
                <a:gd name="T0" fmla="*/ 0 w 50"/>
                <a:gd name="T1" fmla="*/ 0 h 108"/>
                <a:gd name="T2" fmla="*/ 41 w 50"/>
                <a:gd name="T3" fmla="*/ 108 h 108"/>
                <a:gd name="T4" fmla="*/ 45 w 50"/>
                <a:gd name="T5" fmla="*/ 82 h 108"/>
                <a:gd name="T6" fmla="*/ 0 w 50"/>
                <a:gd name="T7" fmla="*/ 0 h 108"/>
              </a:gdLst>
              <a:ahLst/>
              <a:cxnLst>
                <a:cxn ang="0">
                  <a:pos x="T0" y="T1"/>
                </a:cxn>
                <a:cxn ang="0">
                  <a:pos x="T2" y="T3"/>
                </a:cxn>
                <a:cxn ang="0">
                  <a:pos x="T4" y="T5"/>
                </a:cxn>
                <a:cxn ang="0">
                  <a:pos x="T6" y="T7"/>
                </a:cxn>
              </a:cxnLst>
              <a:rect l="0" t="0" r="r" b="b"/>
              <a:pathLst>
                <a:path w="50" h="108">
                  <a:moveTo>
                    <a:pt x="0" y="0"/>
                  </a:moveTo>
                  <a:cubicBezTo>
                    <a:pt x="43" y="46"/>
                    <a:pt x="36" y="84"/>
                    <a:pt x="41" y="108"/>
                  </a:cubicBezTo>
                  <a:cubicBezTo>
                    <a:pt x="45" y="82"/>
                    <a:pt x="45" y="82"/>
                    <a:pt x="45" y="82"/>
                  </a:cubicBezTo>
                  <a:cubicBezTo>
                    <a:pt x="45" y="82"/>
                    <a:pt x="50" y="36"/>
                    <a:pt x="0" y="0"/>
                  </a:cubicBezTo>
                </a:path>
              </a:pathLst>
            </a:custGeom>
            <a:solidFill>
              <a:srgbClr val="6FB6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3" name="Freeform 40765"/>
            <p:cNvSpPr/>
            <p:nvPr/>
          </p:nvSpPr>
          <p:spPr bwMode="auto">
            <a:xfrm>
              <a:off x="6143625" y="3440113"/>
              <a:ext cx="139700" cy="292100"/>
            </a:xfrm>
            <a:custGeom>
              <a:avLst/>
              <a:gdLst>
                <a:gd name="T0" fmla="*/ 32 w 32"/>
                <a:gd name="T1" fmla="*/ 0 h 68"/>
                <a:gd name="T2" fmla="*/ 10 w 32"/>
                <a:gd name="T3" fmla="*/ 68 h 68"/>
                <a:gd name="T4" fmla="*/ 32 w 32"/>
                <a:gd name="T5" fmla="*/ 0 h 68"/>
              </a:gdLst>
              <a:ahLst/>
              <a:cxnLst>
                <a:cxn ang="0">
                  <a:pos x="T0" y="T1"/>
                </a:cxn>
                <a:cxn ang="0">
                  <a:pos x="T2" y="T3"/>
                </a:cxn>
                <a:cxn ang="0">
                  <a:pos x="T4" y="T5"/>
                </a:cxn>
              </a:cxnLst>
              <a:rect l="0" t="0" r="r" b="b"/>
              <a:pathLst>
                <a:path w="32" h="68">
                  <a:moveTo>
                    <a:pt x="32" y="0"/>
                  </a:moveTo>
                  <a:cubicBezTo>
                    <a:pt x="0" y="22"/>
                    <a:pt x="10" y="68"/>
                    <a:pt x="10" y="68"/>
                  </a:cubicBezTo>
                  <a:cubicBezTo>
                    <a:pt x="16" y="38"/>
                    <a:pt x="26" y="16"/>
                    <a:pt x="32" y="0"/>
                  </a:cubicBezTo>
                </a:path>
              </a:pathLst>
            </a:custGeom>
            <a:solidFill>
              <a:srgbClr val="61A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4" name="Freeform 40766"/>
            <p:cNvSpPr/>
            <p:nvPr/>
          </p:nvSpPr>
          <p:spPr bwMode="auto">
            <a:xfrm>
              <a:off x="6226175" y="3568700"/>
              <a:ext cx="100013" cy="168275"/>
            </a:xfrm>
            <a:custGeom>
              <a:avLst/>
              <a:gdLst>
                <a:gd name="T0" fmla="*/ 21 w 23"/>
                <a:gd name="T1" fmla="*/ 0 h 39"/>
                <a:gd name="T2" fmla="*/ 20 w 23"/>
                <a:gd name="T3" fmla="*/ 0 h 39"/>
                <a:gd name="T4" fmla="*/ 1 w 23"/>
                <a:gd name="T5" fmla="*/ 39 h 39"/>
                <a:gd name="T6" fmla="*/ 21 w 23"/>
                <a:gd name="T7" fmla="*/ 0 h 39"/>
              </a:gdLst>
              <a:ahLst/>
              <a:cxnLst>
                <a:cxn ang="0">
                  <a:pos x="T0" y="T1"/>
                </a:cxn>
                <a:cxn ang="0">
                  <a:pos x="T2" y="T3"/>
                </a:cxn>
                <a:cxn ang="0">
                  <a:pos x="T4" y="T5"/>
                </a:cxn>
                <a:cxn ang="0">
                  <a:pos x="T6" y="T7"/>
                </a:cxn>
              </a:cxnLst>
              <a:rect l="0" t="0" r="r" b="b"/>
              <a:pathLst>
                <a:path w="23" h="39">
                  <a:moveTo>
                    <a:pt x="21" y="0"/>
                  </a:moveTo>
                  <a:cubicBezTo>
                    <a:pt x="21" y="0"/>
                    <a:pt x="20" y="0"/>
                    <a:pt x="20" y="0"/>
                  </a:cubicBezTo>
                  <a:cubicBezTo>
                    <a:pt x="0" y="8"/>
                    <a:pt x="1" y="39"/>
                    <a:pt x="1" y="39"/>
                  </a:cubicBezTo>
                  <a:cubicBezTo>
                    <a:pt x="13" y="20"/>
                    <a:pt x="23" y="0"/>
                    <a:pt x="21" y="0"/>
                  </a:cubicBezTo>
                </a:path>
              </a:pathLst>
            </a:custGeom>
            <a:solidFill>
              <a:srgbClr val="2F91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5" name="Freeform 40767"/>
            <p:cNvSpPr/>
            <p:nvPr/>
          </p:nvSpPr>
          <p:spPr bwMode="auto">
            <a:xfrm>
              <a:off x="5908675" y="3173413"/>
              <a:ext cx="187325" cy="374650"/>
            </a:xfrm>
            <a:custGeom>
              <a:avLst/>
              <a:gdLst>
                <a:gd name="T0" fmla="*/ 0 w 43"/>
                <a:gd name="T1" fmla="*/ 0 h 87"/>
                <a:gd name="T2" fmla="*/ 28 w 43"/>
                <a:gd name="T3" fmla="*/ 87 h 87"/>
                <a:gd name="T4" fmla="*/ 0 w 43"/>
                <a:gd name="T5" fmla="*/ 0 h 87"/>
              </a:gdLst>
              <a:ahLst/>
              <a:cxnLst>
                <a:cxn ang="0">
                  <a:pos x="T0" y="T1"/>
                </a:cxn>
                <a:cxn ang="0">
                  <a:pos x="T2" y="T3"/>
                </a:cxn>
                <a:cxn ang="0">
                  <a:pos x="T4" y="T5"/>
                </a:cxn>
              </a:cxnLst>
              <a:rect l="0" t="0" r="r" b="b"/>
              <a:pathLst>
                <a:path w="43" h="87">
                  <a:moveTo>
                    <a:pt x="0" y="0"/>
                  </a:moveTo>
                  <a:cubicBezTo>
                    <a:pt x="11" y="24"/>
                    <a:pt x="24" y="56"/>
                    <a:pt x="28" y="87"/>
                  </a:cubicBezTo>
                  <a:cubicBezTo>
                    <a:pt x="28" y="87"/>
                    <a:pt x="43" y="55"/>
                    <a:pt x="0" y="0"/>
                  </a:cubicBezTo>
                </a:path>
              </a:pathLst>
            </a:custGeom>
            <a:solidFill>
              <a:srgbClr val="61A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6" name="Freeform 40768"/>
            <p:cNvSpPr/>
            <p:nvPr/>
          </p:nvSpPr>
          <p:spPr bwMode="auto">
            <a:xfrm>
              <a:off x="6183313" y="3108325"/>
              <a:ext cx="165100" cy="382588"/>
            </a:xfrm>
            <a:custGeom>
              <a:avLst/>
              <a:gdLst>
                <a:gd name="T0" fmla="*/ 38 w 38"/>
                <a:gd name="T1" fmla="*/ 0 h 89"/>
                <a:gd name="T2" fmla="*/ 0 w 38"/>
                <a:gd name="T3" fmla="*/ 89 h 89"/>
                <a:gd name="T4" fmla="*/ 38 w 38"/>
                <a:gd name="T5" fmla="*/ 0 h 89"/>
              </a:gdLst>
              <a:ahLst/>
              <a:cxnLst>
                <a:cxn ang="0">
                  <a:pos x="T0" y="T1"/>
                </a:cxn>
                <a:cxn ang="0">
                  <a:pos x="T2" y="T3"/>
                </a:cxn>
                <a:cxn ang="0">
                  <a:pos x="T4" y="T5"/>
                </a:cxn>
              </a:cxnLst>
              <a:rect l="0" t="0" r="r" b="b"/>
              <a:pathLst>
                <a:path w="38" h="89">
                  <a:moveTo>
                    <a:pt x="38" y="0"/>
                  </a:moveTo>
                  <a:cubicBezTo>
                    <a:pt x="3" y="11"/>
                    <a:pt x="0" y="89"/>
                    <a:pt x="0" y="89"/>
                  </a:cubicBezTo>
                  <a:cubicBezTo>
                    <a:pt x="12" y="51"/>
                    <a:pt x="17" y="32"/>
                    <a:pt x="38" y="0"/>
                  </a:cubicBezTo>
                </a:path>
              </a:pathLst>
            </a:custGeom>
            <a:solidFill>
              <a:srgbClr val="6FB6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grpSp>
      <p:sp>
        <p:nvSpPr>
          <p:cNvPr id="520" name="Freeform 67"/>
          <p:cNvSpPr>
            <a:spLocks noEditPoints="1"/>
          </p:cNvSpPr>
          <p:nvPr/>
        </p:nvSpPr>
        <p:spPr bwMode="auto">
          <a:xfrm>
            <a:off x="9921384" y="12037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1" name="Freeform 1115"/>
          <p:cNvSpPr/>
          <p:nvPr/>
        </p:nvSpPr>
        <p:spPr bwMode="auto">
          <a:xfrm>
            <a:off x="5016185" y="1046111"/>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2" name="Freeform 1118"/>
          <p:cNvSpPr/>
          <p:nvPr/>
        </p:nvSpPr>
        <p:spPr bwMode="auto">
          <a:xfrm>
            <a:off x="8711406" y="553110"/>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3" name="Freeform 1119"/>
          <p:cNvSpPr/>
          <p:nvPr/>
        </p:nvSpPr>
        <p:spPr bwMode="auto">
          <a:xfrm>
            <a:off x="3641997" y="874425"/>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4" name="Freeform 1120"/>
          <p:cNvSpPr/>
          <p:nvPr/>
        </p:nvSpPr>
        <p:spPr bwMode="auto">
          <a:xfrm>
            <a:off x="5903894" y="468961"/>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5" name="Freeform 1122"/>
          <p:cNvSpPr/>
          <p:nvPr/>
        </p:nvSpPr>
        <p:spPr bwMode="auto">
          <a:xfrm>
            <a:off x="7811680" y="1004112"/>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pic>
        <p:nvPicPr>
          <p:cNvPr id="526" name="久石譲-Summer">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486996" y="4420050"/>
            <a:ext cx="609600" cy="609600"/>
          </a:xfrm>
          <a:prstGeom prst="rect">
            <a:avLst/>
          </a:prstGeom>
        </p:spPr>
      </p:pic>
      <p:sp>
        <p:nvSpPr>
          <p:cNvPr id="527" name="矩形 526"/>
          <p:cNvSpPr/>
          <p:nvPr/>
        </p:nvSpPr>
        <p:spPr>
          <a:xfrm>
            <a:off x="3470910" y="4639945"/>
            <a:ext cx="5446395" cy="739140"/>
          </a:xfrm>
          <a:prstGeom prst="rect">
            <a:avLst/>
          </a:prstGeom>
        </p:spPr>
        <p:txBody>
          <a:bodyPr wrap="square">
            <a:noAutofit/>
            <a:scene3d>
              <a:camera prst="orthographicFront"/>
              <a:lightRig rig="threePt" dir="t"/>
            </a:scene3d>
          </a:bodyPr>
          <a:lstStyle/>
          <a:p>
            <a:pPr defTabSz="914400"/>
            <a:r>
              <a:rPr lang="zh-CN" altLang="en-US" sz="3200"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方正少儿简体"/>
                <a:ea typeface="方正少儿简体"/>
              </a:rPr>
              <a:t>镇江市句容生态环境局</a:t>
            </a:r>
            <a:endParaRPr lang="zh-CN" altLang="en-US" sz="3200"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latin typeface="方正少儿简体"/>
              <a:ea typeface="方正少儿简体"/>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5039" y="327230"/>
            <a:ext cx="1361115" cy="1204619"/>
          </a:xfrm>
          <a:prstGeom prst="rect">
            <a:avLst/>
          </a:prstGeom>
        </p:spPr>
      </p:pic>
      <p:sp>
        <p:nvSpPr>
          <p:cNvPr id="47" name="文本框 46"/>
          <p:cNvSpPr txBox="1"/>
          <p:nvPr>
            <p:custDataLst>
              <p:tags r:id="rId6"/>
            </p:custDataLst>
          </p:nvPr>
        </p:nvSpPr>
        <p:spPr>
          <a:xfrm>
            <a:off x="1496695" y="1531620"/>
            <a:ext cx="9540875" cy="2465070"/>
          </a:xfrm>
          <a:prstGeom prst="rect">
            <a:avLst/>
          </a:prstGeom>
          <a:noFill/>
        </p:spPr>
        <p:txBody>
          <a:bodyPr wrap="none" rtlCol="0">
            <a:noAutofit/>
          </a:bodyPr>
          <a:p>
            <a:pPr lvl="0" defTabSz="914400">
              <a:defRPr/>
            </a:pPr>
            <a:r>
              <a:rPr kumimoji="0" lang="en-US"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    </a:t>
            </a:r>
            <a:r>
              <a:rPr kumimoji="0" lang="en-US" sz="80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2025 </a:t>
            </a:r>
            <a:r>
              <a:rPr kumimoji="0" lang="zh-CN" altLang="en-US" sz="80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环境日</a:t>
            </a:r>
            <a:r>
              <a:rPr kumimoji="0" lang="en-US" altLang="zh-CN"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 </a:t>
            </a:r>
            <a:endParaRPr kumimoji="0" lang="en-US" altLang="zh-CN"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endParaRPr>
          </a:p>
          <a:p>
            <a:pPr lvl="0" defTabSz="914400">
              <a:defRPr/>
            </a:pPr>
            <a:r>
              <a:rPr kumimoji="0" lang="en-US" altLang="zh-CN"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  </a:t>
            </a:r>
            <a:r>
              <a:rPr kumimoji="0" lang="zh-CN" altLang="en-US"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无废城市</a:t>
            </a:r>
            <a:r>
              <a:rPr kumimoji="0" lang="en-US" altLang="zh-CN"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 </a:t>
            </a:r>
            <a:r>
              <a:rPr kumimoji="0" lang="zh-CN" altLang="en-US"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你我</a:t>
            </a:r>
            <a:r>
              <a:rPr kumimoji="0" lang="en-US" altLang="zh-CN"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a:t>
            </a:r>
            <a:r>
              <a:rPr kumimoji="0" lang="zh-CN" altLang="en-US"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童</a:t>
            </a:r>
            <a:r>
              <a:rPr kumimoji="0" lang="en-US" altLang="zh-CN"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a:t>
            </a:r>
            <a:r>
              <a:rPr kumimoji="0" lang="zh-CN" altLang="en-US"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rPr>
              <a:t>行</a:t>
            </a:r>
            <a:endParaRPr kumimoji="0" lang="zh-CN" altLang="en-US" sz="5400" b="0" i="0" u="none" strike="noStrike" kern="1200" cap="none" spc="0" normalizeH="0" baseline="0" noProof="0" dirty="0">
              <a:ln>
                <a:noFill/>
              </a:ln>
              <a:solidFill>
                <a:srgbClr val="00B050"/>
              </a:solidFill>
              <a:effectLst/>
              <a:uLnTx/>
              <a:uFillTx/>
              <a:latin typeface="方正少儿简体" panose="03000509000000000000" pitchFamily="65" charset="-122"/>
              <a:ea typeface="方正少儿简体" panose="03000509000000000000" pitchFamily="65" charset="-122"/>
              <a:cs typeface="+mn-cs"/>
            </a:endParaRPr>
          </a:p>
        </p:txBody>
      </p:sp>
      <p:pic>
        <p:nvPicPr>
          <p:cNvPr id="22" name="图片 21" descr="QQ图片20230825161136"/>
          <p:cNvPicPr>
            <a:picLocks noChangeAspect="1"/>
          </p:cNvPicPr>
          <p:nvPr/>
        </p:nvPicPr>
        <p:blipFill>
          <a:blip r:embed="rId7"/>
          <a:stretch>
            <a:fillRect/>
          </a:stretch>
        </p:blipFill>
        <p:spPr>
          <a:xfrm>
            <a:off x="8711565" y="2952750"/>
            <a:ext cx="3987800" cy="4178935"/>
          </a:xfrm>
          <a:prstGeom prst="rect">
            <a:avLst/>
          </a:prstGeom>
        </p:spPr>
      </p:pic>
      <p:sp>
        <p:nvSpPr>
          <p:cNvPr id="24" name="Freeform 1118"/>
          <p:cNvSpPr/>
          <p:nvPr/>
        </p:nvSpPr>
        <p:spPr bwMode="auto">
          <a:xfrm>
            <a:off x="1957546" y="831240"/>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p>
            <a:pPr defTabSz="914400"/>
            <a:endParaRPr lang="zh-CN" altLang="en-US">
              <a:solidFill>
                <a:prstClr val="black"/>
              </a:solidFill>
              <a:latin typeface="方正少儿简体"/>
              <a:ea typeface="方正少儿简体"/>
            </a:endParaRPr>
          </a:p>
        </p:txBody>
      </p:sp>
      <p:pic>
        <p:nvPicPr>
          <p:cNvPr id="41703" name="图片 417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403" y="4202899"/>
            <a:ext cx="3231932" cy="27656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6"/>
                                        </p:tgtEl>
                                      </p:cBhvr>
                                    </p:cmd>
                                  </p:childTnLst>
                                </p:cTn>
                              </p:par>
                              <p:par>
                                <p:cTn id="7" presetID="21" presetClass="entr" presetSubtype="1" fill="hold" grpId="0" nodeType="withEffect">
                                  <p:stCondLst>
                                    <p:cond delay="0"/>
                                  </p:stCondLst>
                                  <p:childTnLst>
                                    <p:set>
                                      <p:cBhvr>
                                        <p:cTn id="8" dur="1" fill="hold">
                                          <p:stCondLst>
                                            <p:cond delay="0"/>
                                          </p:stCondLst>
                                        </p:cTn>
                                        <p:tgtEl>
                                          <p:spTgt spid="520"/>
                                        </p:tgtEl>
                                        <p:attrNameLst>
                                          <p:attrName>style.visibility</p:attrName>
                                        </p:attrNameLst>
                                      </p:cBhvr>
                                      <p:to>
                                        <p:strVal val="visible"/>
                                      </p:to>
                                    </p:set>
                                    <p:animEffect transition="in" filter="wheel(1)">
                                      <p:cBhvr>
                                        <p:cTn id="9" dur="500"/>
                                        <p:tgtEl>
                                          <p:spTgt spid="520"/>
                                        </p:tgtEl>
                                      </p:cBhvr>
                                    </p:animEffect>
                                  </p:childTnLst>
                                </p:cTn>
                              </p:par>
                              <p:par>
                                <p:cTn id="10" presetID="42" presetClass="entr" presetSubtype="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8" presetClass="emph" presetSubtype="0" fill="hold" grpId="1" nodeType="withEffect">
                                  <p:stCondLst>
                                    <p:cond delay="0"/>
                                  </p:stCondLst>
                                  <p:childTnLst>
                                    <p:animRot by="21600000">
                                      <p:cBhvr>
                                        <p:cTn id="26" dur="3000" fill="hold"/>
                                        <p:tgtEl>
                                          <p:spTgt spid="520"/>
                                        </p:tgtEl>
                                        <p:attrNameLst>
                                          <p:attrName>r</p:attrName>
                                        </p:attrNameLst>
                                      </p:cBhvr>
                                    </p:animRot>
                                  </p:childTnLst>
                                </p:cTn>
                              </p:par>
                              <p:par>
                                <p:cTn id="27" presetID="16" presetClass="entr" presetSubtype="21" fill="hold" grpId="0" nodeType="withEffect">
                                  <p:stCondLst>
                                    <p:cond delay="1500"/>
                                  </p:stCondLst>
                                  <p:childTnLst>
                                    <p:set>
                                      <p:cBhvr>
                                        <p:cTn id="28" dur="1" fill="hold">
                                          <p:stCondLst>
                                            <p:cond delay="0"/>
                                          </p:stCondLst>
                                        </p:cTn>
                                        <p:tgtEl>
                                          <p:spTgt spid="527"/>
                                        </p:tgtEl>
                                        <p:attrNameLst>
                                          <p:attrName>style.visibility</p:attrName>
                                        </p:attrNameLst>
                                      </p:cBhvr>
                                      <p:to>
                                        <p:strVal val="visible"/>
                                      </p:to>
                                    </p:set>
                                    <p:animEffect transition="in" filter="barn(inVertical)">
                                      <p:cBhvr>
                                        <p:cTn id="29" dur="500"/>
                                        <p:tgtEl>
                                          <p:spTgt spid="527"/>
                                        </p:tgtEl>
                                      </p:cBhvr>
                                    </p:animEffect>
                                  </p:childTnLst>
                                </p:cTn>
                              </p:par>
                              <p:par>
                                <p:cTn id="30" presetID="16" presetClass="entr" presetSubtype="21" fill="hold" grpId="0" nodeType="withEffect">
                                  <p:stCondLst>
                                    <p:cond delay="1500"/>
                                  </p:stCondLst>
                                  <p:childTnLst>
                                    <p:set>
                                      <p:cBhvr>
                                        <p:cTn id="31" dur="1" fill="hold">
                                          <p:stCondLst>
                                            <p:cond delay="0"/>
                                          </p:stCondLst>
                                        </p:cTn>
                                        <p:tgtEl>
                                          <p:spTgt spid="524"/>
                                        </p:tgtEl>
                                        <p:attrNameLst>
                                          <p:attrName>style.visibility</p:attrName>
                                        </p:attrNameLst>
                                      </p:cBhvr>
                                      <p:to>
                                        <p:strVal val="visible"/>
                                      </p:to>
                                    </p:set>
                                    <p:animEffect transition="in" filter="barn(inVertical)">
                                      <p:cBhvr>
                                        <p:cTn id="32" dur="500"/>
                                        <p:tgtEl>
                                          <p:spTgt spid="524"/>
                                        </p:tgtEl>
                                      </p:cBhvr>
                                    </p:animEffect>
                                  </p:childTnLst>
                                </p:cTn>
                              </p:par>
                              <p:par>
                                <p:cTn id="33" presetID="16" presetClass="entr" presetSubtype="21" fill="hold" grpId="0" nodeType="withEffect">
                                  <p:stCondLst>
                                    <p:cond delay="1500"/>
                                  </p:stCondLst>
                                  <p:childTnLst>
                                    <p:set>
                                      <p:cBhvr>
                                        <p:cTn id="34" dur="1" fill="hold">
                                          <p:stCondLst>
                                            <p:cond delay="0"/>
                                          </p:stCondLst>
                                        </p:cTn>
                                        <p:tgtEl>
                                          <p:spTgt spid="521"/>
                                        </p:tgtEl>
                                        <p:attrNameLst>
                                          <p:attrName>style.visibility</p:attrName>
                                        </p:attrNameLst>
                                      </p:cBhvr>
                                      <p:to>
                                        <p:strVal val="visible"/>
                                      </p:to>
                                    </p:set>
                                    <p:animEffect transition="in" filter="barn(inVertical)">
                                      <p:cBhvr>
                                        <p:cTn id="35" dur="500"/>
                                        <p:tgtEl>
                                          <p:spTgt spid="521"/>
                                        </p:tgtEl>
                                      </p:cBhvr>
                                    </p:animEffect>
                                  </p:childTnLst>
                                </p:cTn>
                              </p:par>
                              <p:par>
                                <p:cTn id="36" presetID="16" presetClass="entr" presetSubtype="21" fill="hold" grpId="0" nodeType="withEffect">
                                  <p:stCondLst>
                                    <p:cond delay="1500"/>
                                  </p:stCondLst>
                                  <p:childTnLst>
                                    <p:set>
                                      <p:cBhvr>
                                        <p:cTn id="37" dur="1" fill="hold">
                                          <p:stCondLst>
                                            <p:cond delay="0"/>
                                          </p:stCondLst>
                                        </p:cTn>
                                        <p:tgtEl>
                                          <p:spTgt spid="523"/>
                                        </p:tgtEl>
                                        <p:attrNameLst>
                                          <p:attrName>style.visibility</p:attrName>
                                        </p:attrNameLst>
                                      </p:cBhvr>
                                      <p:to>
                                        <p:strVal val="visible"/>
                                      </p:to>
                                    </p:set>
                                    <p:animEffect transition="in" filter="barn(inVertical)">
                                      <p:cBhvr>
                                        <p:cTn id="38" dur="500"/>
                                        <p:tgtEl>
                                          <p:spTgt spid="523"/>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525"/>
                                        </p:tgtEl>
                                        <p:attrNameLst>
                                          <p:attrName>style.visibility</p:attrName>
                                        </p:attrNameLst>
                                      </p:cBhvr>
                                      <p:to>
                                        <p:strVal val="visible"/>
                                      </p:to>
                                    </p:set>
                                    <p:animEffect transition="in" filter="barn(inVertical)">
                                      <p:cBhvr>
                                        <p:cTn id="41" dur="500"/>
                                        <p:tgtEl>
                                          <p:spTgt spid="525"/>
                                        </p:tgtEl>
                                      </p:cBhvr>
                                    </p:animEffect>
                                  </p:childTnLst>
                                </p:cTn>
                              </p:par>
                              <p:par>
                                <p:cTn id="42" presetID="16" presetClass="entr" presetSubtype="21" fill="hold" grpId="0" nodeType="withEffect">
                                  <p:stCondLst>
                                    <p:cond delay="1500"/>
                                  </p:stCondLst>
                                  <p:childTnLst>
                                    <p:set>
                                      <p:cBhvr>
                                        <p:cTn id="43" dur="1" fill="hold">
                                          <p:stCondLst>
                                            <p:cond delay="0"/>
                                          </p:stCondLst>
                                        </p:cTn>
                                        <p:tgtEl>
                                          <p:spTgt spid="522"/>
                                        </p:tgtEl>
                                        <p:attrNameLst>
                                          <p:attrName>style.visibility</p:attrName>
                                        </p:attrNameLst>
                                      </p:cBhvr>
                                      <p:to>
                                        <p:strVal val="visible"/>
                                      </p:to>
                                    </p:set>
                                    <p:animEffect transition="in" filter="barn(inVertical)">
                                      <p:cBhvr>
                                        <p:cTn id="44" dur="500"/>
                                        <p:tgtEl>
                                          <p:spTgt spid="522"/>
                                        </p:tgtEl>
                                      </p:cBhvr>
                                    </p:animEffect>
                                  </p:childTnLst>
                                </p:cTn>
                              </p:par>
                              <p:par>
                                <p:cTn id="45" presetID="26" presetClass="emph" presetSubtype="0" fill="hold" grpId="1" nodeType="withEffect">
                                  <p:stCondLst>
                                    <p:cond delay="2000"/>
                                  </p:stCondLst>
                                  <p:childTnLst>
                                    <p:animEffect transition="out" filter="fade">
                                      <p:cBhvr>
                                        <p:cTn id="46" dur="500" tmFilter="0, 0; .2, .5; .8, .5; 1, 0"/>
                                        <p:tgtEl>
                                          <p:spTgt spid="524"/>
                                        </p:tgtEl>
                                      </p:cBhvr>
                                    </p:animEffect>
                                    <p:animScale>
                                      <p:cBhvr>
                                        <p:cTn id="47" dur="250" autoRev="1" fill="hold"/>
                                        <p:tgtEl>
                                          <p:spTgt spid="524"/>
                                        </p:tgtEl>
                                      </p:cBhvr>
                                      <p:by x="105000" y="105000"/>
                                    </p:animScale>
                                  </p:childTnLst>
                                </p:cTn>
                              </p:par>
                              <p:par>
                                <p:cTn id="48" presetID="26" presetClass="emph" presetSubtype="0" fill="hold" grpId="1" nodeType="withEffect">
                                  <p:stCondLst>
                                    <p:cond delay="2000"/>
                                  </p:stCondLst>
                                  <p:childTnLst>
                                    <p:animEffect transition="out" filter="fade">
                                      <p:cBhvr>
                                        <p:cTn id="49" dur="500" tmFilter="0, 0; .2, .5; .8, .5; 1, 0"/>
                                        <p:tgtEl>
                                          <p:spTgt spid="521"/>
                                        </p:tgtEl>
                                      </p:cBhvr>
                                    </p:animEffect>
                                    <p:animScale>
                                      <p:cBhvr>
                                        <p:cTn id="50" dur="250" autoRev="1" fill="hold"/>
                                        <p:tgtEl>
                                          <p:spTgt spid="521"/>
                                        </p:tgtEl>
                                      </p:cBhvr>
                                      <p:by x="105000" y="105000"/>
                                    </p:animScale>
                                  </p:childTnLst>
                                </p:cTn>
                              </p:par>
                              <p:par>
                                <p:cTn id="51" presetID="26" presetClass="emph" presetSubtype="0" fill="hold" grpId="1" nodeType="withEffect">
                                  <p:stCondLst>
                                    <p:cond delay="2000"/>
                                  </p:stCondLst>
                                  <p:childTnLst>
                                    <p:animEffect transition="out" filter="fade">
                                      <p:cBhvr>
                                        <p:cTn id="52" dur="500" tmFilter="0, 0; .2, .5; .8, .5; 1, 0"/>
                                        <p:tgtEl>
                                          <p:spTgt spid="523"/>
                                        </p:tgtEl>
                                      </p:cBhvr>
                                    </p:animEffect>
                                    <p:animScale>
                                      <p:cBhvr>
                                        <p:cTn id="53" dur="250" autoRev="1" fill="hold"/>
                                        <p:tgtEl>
                                          <p:spTgt spid="523"/>
                                        </p:tgtEl>
                                      </p:cBhvr>
                                      <p:by x="105000" y="105000"/>
                                    </p:animScale>
                                  </p:childTnLst>
                                </p:cTn>
                              </p:par>
                              <p:par>
                                <p:cTn id="54" presetID="26" presetClass="emph" presetSubtype="0" fill="hold" grpId="1" nodeType="withEffect">
                                  <p:stCondLst>
                                    <p:cond delay="2000"/>
                                  </p:stCondLst>
                                  <p:childTnLst>
                                    <p:animEffect transition="out" filter="fade">
                                      <p:cBhvr>
                                        <p:cTn id="55" dur="500" tmFilter="0, 0; .2, .5; .8, .5; 1, 0"/>
                                        <p:tgtEl>
                                          <p:spTgt spid="525"/>
                                        </p:tgtEl>
                                      </p:cBhvr>
                                    </p:animEffect>
                                    <p:animScale>
                                      <p:cBhvr>
                                        <p:cTn id="56" dur="250" autoRev="1" fill="hold"/>
                                        <p:tgtEl>
                                          <p:spTgt spid="525"/>
                                        </p:tgtEl>
                                      </p:cBhvr>
                                      <p:by x="105000" y="105000"/>
                                    </p:animScale>
                                  </p:childTnLst>
                                </p:cTn>
                              </p:par>
                              <p:par>
                                <p:cTn id="57" presetID="26" presetClass="emph" presetSubtype="0" fill="hold" grpId="1" nodeType="withEffect">
                                  <p:stCondLst>
                                    <p:cond delay="2000"/>
                                  </p:stCondLst>
                                  <p:childTnLst>
                                    <p:animEffect transition="out" filter="fade">
                                      <p:cBhvr>
                                        <p:cTn id="58" dur="500" tmFilter="0, 0; .2, .5; .8, .5; 1, 0"/>
                                        <p:tgtEl>
                                          <p:spTgt spid="522"/>
                                        </p:tgtEl>
                                      </p:cBhvr>
                                    </p:animEffect>
                                    <p:animScale>
                                      <p:cBhvr>
                                        <p:cTn id="59" dur="250" autoRev="1" fill="hold"/>
                                        <p:tgtEl>
                                          <p:spTgt spid="522"/>
                                        </p:tgtEl>
                                      </p:cBhvr>
                                      <p:by x="105000" y="105000"/>
                                    </p:animScale>
                                  </p:childTnLst>
                                </p:cTn>
                              </p:par>
                              <p:par>
                                <p:cTn id="60" presetID="22" presetClass="entr" presetSubtype="8" fill="hold" grpId="0" nodeType="withEffect">
                                  <p:stCondLst>
                                    <p:cond delay="1500"/>
                                  </p:stCondLst>
                                  <p:childTnLst>
                                    <p:set>
                                      <p:cBhvr>
                                        <p:cTn id="61" dur="1" fill="hold">
                                          <p:stCondLst>
                                            <p:cond delay="0"/>
                                          </p:stCondLst>
                                        </p:cTn>
                                        <p:tgtEl>
                                          <p:spTgt spid="47"/>
                                        </p:tgtEl>
                                        <p:attrNameLst>
                                          <p:attrName>style.visibility</p:attrName>
                                        </p:attrNameLst>
                                      </p:cBhvr>
                                      <p:to>
                                        <p:strVal val="visible"/>
                                      </p:to>
                                    </p:set>
                                    <p:animEffect transition="in" filter="wipe(left)">
                                      <p:cBhvr>
                                        <p:cTn id="62" dur="500"/>
                                        <p:tgtEl>
                                          <p:spTgt spid="47"/>
                                        </p:tgtEl>
                                      </p:cBhvr>
                                    </p:animEffect>
                                  </p:childTnLst>
                                </p:cTn>
                              </p:par>
                              <p:par>
                                <p:cTn id="63" presetID="16" presetClass="entr" presetSubtype="21" fill="hold" grpId="0" nodeType="withEffect">
                                  <p:stCondLst>
                                    <p:cond delay="1500"/>
                                  </p:stCondLst>
                                  <p:childTnLst>
                                    <p:set>
                                      <p:cBhvr>
                                        <p:cTn id="64" dur="1" fill="hold">
                                          <p:stCondLst>
                                            <p:cond delay="0"/>
                                          </p:stCondLst>
                                        </p:cTn>
                                        <p:tgtEl>
                                          <p:spTgt spid="24"/>
                                        </p:tgtEl>
                                        <p:attrNameLst>
                                          <p:attrName>style.visibility</p:attrName>
                                        </p:attrNameLst>
                                      </p:cBhvr>
                                      <p:to>
                                        <p:strVal val="visible"/>
                                      </p:to>
                                    </p:set>
                                    <p:animEffect transition="in" filter="barn(inVertical)">
                                      <p:cBhvr>
                                        <p:cTn id="65" dur="500"/>
                                        <p:tgtEl>
                                          <p:spTgt spid="24"/>
                                        </p:tgtEl>
                                      </p:cBhvr>
                                    </p:animEffect>
                                  </p:childTnLst>
                                </p:cTn>
                              </p:par>
                              <p:par>
                                <p:cTn id="66" presetID="26" presetClass="emph" presetSubtype="0" fill="hold" grpId="1" nodeType="withEffect">
                                  <p:stCondLst>
                                    <p:cond delay="2000"/>
                                  </p:stCondLst>
                                  <p:childTnLst>
                                    <p:animEffect transition="out" filter="fade">
                                      <p:cBhvr>
                                        <p:cTn id="67" dur="500" tmFilter="0, 0; .2, .5; .8, .5; 1, 0"/>
                                        <p:tgtEl>
                                          <p:spTgt spid="24"/>
                                        </p:tgtEl>
                                      </p:cBhvr>
                                    </p:animEffect>
                                    <p:animScale>
                                      <p:cBhvr>
                                        <p:cTn id="68" dur="250" autoRev="1" fill="hold"/>
                                        <p:tgtEl>
                                          <p:spTgt spid="24"/>
                                        </p:tgtEl>
                                      </p:cBhvr>
                                      <p:by x="105000" y="105000"/>
                                    </p:animScale>
                                  </p:childTnLst>
                                </p:cTn>
                              </p:par>
                              <p:par>
                                <p:cTn id="69" presetID="42" presetClass="entr" presetSubtype="0" fill="hold" nodeType="withEffect">
                                  <p:stCondLst>
                                    <p:cond delay="0"/>
                                  </p:stCondLst>
                                  <p:childTnLst>
                                    <p:set>
                                      <p:cBhvr>
                                        <p:cTn id="70" dur="1" fill="hold">
                                          <p:stCondLst>
                                            <p:cond delay="0"/>
                                          </p:stCondLst>
                                        </p:cTn>
                                        <p:tgtEl>
                                          <p:spTgt spid="41703"/>
                                        </p:tgtEl>
                                        <p:attrNameLst>
                                          <p:attrName>style.visibility</p:attrName>
                                        </p:attrNameLst>
                                      </p:cBhvr>
                                      <p:to>
                                        <p:strVal val="visible"/>
                                      </p:to>
                                    </p:set>
                                    <p:animEffect transition="in" filter="fade">
                                      <p:cBhvr>
                                        <p:cTn id="71" dur="1000"/>
                                        <p:tgtEl>
                                          <p:spTgt spid="41703"/>
                                        </p:tgtEl>
                                      </p:cBhvr>
                                    </p:animEffect>
                                    <p:anim calcmode="lin" valueType="num">
                                      <p:cBhvr>
                                        <p:cTn id="72" dur="1000" fill="hold"/>
                                        <p:tgtEl>
                                          <p:spTgt spid="41703"/>
                                        </p:tgtEl>
                                        <p:attrNameLst>
                                          <p:attrName>ppt_x</p:attrName>
                                        </p:attrNameLst>
                                      </p:cBhvr>
                                      <p:tavLst>
                                        <p:tav tm="0">
                                          <p:val>
                                            <p:strVal val="#ppt_x"/>
                                          </p:val>
                                        </p:tav>
                                        <p:tav tm="100000">
                                          <p:val>
                                            <p:strVal val="#ppt_x"/>
                                          </p:val>
                                        </p:tav>
                                      </p:tavLst>
                                    </p:anim>
                                    <p:anim calcmode="lin" valueType="num">
                                      <p:cBhvr>
                                        <p:cTn id="73" dur="1000" fill="hold"/>
                                        <p:tgtEl>
                                          <p:spTgt spid="417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4" repeatCount="indefinite" fill="hold" display="0">
                  <p:stCondLst>
                    <p:cond delay="indefinite"/>
                  </p:stCondLst>
                  <p:endCondLst>
                    <p:cond evt="onStopAudio" delay="0">
                      <p:tgtEl>
                        <p:sldTgt/>
                      </p:tgtEl>
                    </p:cond>
                  </p:endCondLst>
                </p:cTn>
                <p:tgtEl>
                  <p:spTgt spid="526"/>
                </p:tgtEl>
              </p:cMediaNode>
            </p:audio>
          </p:childTnLst>
        </p:cTn>
      </p:par>
    </p:tnLst>
    <p:bldLst>
      <p:bldP spid="520" grpId="0" bldLvl="0" animBg="1"/>
      <p:bldP spid="520" grpId="1" bldLvl="0" animBg="1"/>
      <p:bldP spid="521" grpId="0" animBg="1"/>
      <p:bldP spid="521" grpId="1" animBg="1"/>
      <p:bldP spid="522" grpId="0" animBg="1"/>
      <p:bldP spid="522" grpId="1" animBg="1"/>
      <p:bldP spid="523" grpId="0" animBg="1"/>
      <p:bldP spid="523" grpId="1" animBg="1"/>
      <p:bldP spid="524" grpId="0" animBg="1"/>
      <p:bldP spid="524" grpId="1" animBg="1"/>
      <p:bldP spid="525" grpId="0" animBg="1"/>
      <p:bldP spid="525" grpId="1" animBg="1"/>
      <p:bldP spid="527" grpId="0"/>
      <p:bldP spid="47" grpId="0"/>
      <p:bldP spid="24" grpId="0" bldLvl="0" animBg="1"/>
      <p:bldP spid="24"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580515" y="1353820"/>
            <a:ext cx="7563485" cy="2415540"/>
          </a:xfrm>
          <a:prstGeom prst="rect">
            <a:avLst/>
          </a:prstGeom>
          <a:noFill/>
        </p:spPr>
        <p:txBody>
          <a:bodyPr wrap="square" rtlCol="0" anchor="t">
            <a:noAutofit/>
          </a:bodyPr>
          <a:p>
            <a:r>
              <a:rPr lang="en-US" altLang="zh-CN" sz="3200"/>
              <a:t>6. </a:t>
            </a:r>
            <a:r>
              <a:rPr lang="zh-CN" altLang="en-US" sz="3200"/>
              <a:t>塑料袋很难降解，我们应该怎么做？</a:t>
            </a:r>
            <a:endParaRPr lang="zh-CN" altLang="en-US" sz="3200"/>
          </a:p>
          <a:p>
            <a:r>
              <a:rPr lang="en-US" altLang="zh-CN" sz="3200"/>
              <a:t> </a:t>
            </a:r>
            <a:endParaRPr lang="en-US" altLang="zh-CN" sz="3200"/>
          </a:p>
          <a:p>
            <a:r>
              <a:rPr lang="en-US" altLang="zh-CN" sz="3200"/>
              <a:t>A. </a:t>
            </a:r>
            <a:r>
              <a:rPr lang="zh-CN" altLang="en-US" sz="3200"/>
              <a:t>多买塑料袋备用</a:t>
            </a:r>
            <a:endParaRPr lang="zh-CN" altLang="en-US" sz="3200"/>
          </a:p>
          <a:p>
            <a:r>
              <a:rPr lang="en-US" altLang="zh-CN" sz="3200"/>
              <a:t>B. </a:t>
            </a:r>
            <a:r>
              <a:rPr lang="zh-CN" altLang="en-US" sz="3200"/>
              <a:t>用布袋或菜篮子代替</a:t>
            </a:r>
            <a:endParaRPr lang="zh-CN" altLang="en-US" sz="3200"/>
          </a:p>
          <a:p>
            <a:r>
              <a:rPr lang="en-US" altLang="zh-CN" sz="3200"/>
              <a:t>C. </a:t>
            </a:r>
            <a:r>
              <a:rPr lang="zh-CN" altLang="en-US" sz="3200"/>
              <a:t>用完随便扔</a:t>
            </a:r>
            <a:endParaRPr lang="zh-CN" altLang="en-US" sz="3200"/>
          </a:p>
          <a:p>
            <a:endParaRPr lang="zh-CN" altLang="en-US" sz="3200"/>
          </a:p>
        </p:txBody>
      </p:sp>
      <p:sp>
        <p:nvSpPr>
          <p:cNvPr id="3" name="文本框 2"/>
          <p:cNvSpPr txBox="1"/>
          <p:nvPr/>
        </p:nvSpPr>
        <p:spPr>
          <a:xfrm>
            <a:off x="4566285" y="4808220"/>
            <a:ext cx="1849120" cy="609600"/>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4391660" y="4706620"/>
            <a:ext cx="2490470" cy="715010"/>
          </a:xfrm>
          <a:prstGeom prst="rect">
            <a:avLst/>
          </a:prstGeom>
          <a:noFill/>
        </p:spPr>
        <p:txBody>
          <a:bodyPr wrap="square" rtlCol="0" anchor="t">
            <a:noAutofit/>
          </a:bodyPr>
          <a:p>
            <a:r>
              <a:rPr lang="zh-CN" altLang="en-US" sz="3200"/>
              <a:t>答案：</a:t>
            </a:r>
            <a:r>
              <a:rPr lang="en-US" altLang="zh-CN" sz="3200"/>
              <a:t>C</a:t>
            </a:r>
            <a:endParaRPr lang="zh-CN" altLang="en-US" sz="3200"/>
          </a:p>
        </p:txBody>
      </p:sp>
      <p:sp>
        <p:nvSpPr>
          <p:cNvPr id="3" name="文本框 2"/>
          <p:cNvSpPr txBox="1"/>
          <p:nvPr/>
        </p:nvSpPr>
        <p:spPr>
          <a:xfrm>
            <a:off x="1967230" y="1498600"/>
            <a:ext cx="7303770" cy="2614930"/>
          </a:xfrm>
          <a:prstGeom prst="rect">
            <a:avLst/>
          </a:prstGeom>
          <a:noFill/>
        </p:spPr>
        <p:txBody>
          <a:bodyPr wrap="square" rtlCol="0" anchor="t">
            <a:noAutofit/>
          </a:bodyPr>
          <a:p>
            <a:r>
              <a:rPr lang="en-US" altLang="zh-CN" sz="3200"/>
              <a:t>7. </a:t>
            </a:r>
            <a:r>
              <a:rPr lang="zh-CN" altLang="en-US" sz="3200"/>
              <a:t>废旧电池属于什么垃圾？</a:t>
            </a:r>
            <a:endParaRPr lang="zh-CN" altLang="en-US" sz="3200"/>
          </a:p>
          <a:p>
            <a:r>
              <a:rPr lang="en-US" altLang="zh-CN" sz="3200"/>
              <a:t> </a:t>
            </a:r>
            <a:endParaRPr lang="en-US" altLang="zh-CN" sz="3200"/>
          </a:p>
          <a:p>
            <a:r>
              <a:rPr lang="en-US" altLang="zh-CN" sz="3200"/>
              <a:t>A. </a:t>
            </a:r>
            <a:r>
              <a:rPr lang="zh-CN" altLang="en-US" sz="3200"/>
              <a:t>可回收物</a:t>
            </a:r>
            <a:endParaRPr lang="zh-CN" altLang="en-US" sz="3200"/>
          </a:p>
          <a:p>
            <a:r>
              <a:rPr lang="en-US" altLang="zh-CN" sz="3200"/>
              <a:t>B. </a:t>
            </a:r>
            <a:r>
              <a:rPr lang="zh-CN" altLang="en-US" sz="3200"/>
              <a:t>厨余垃圾</a:t>
            </a:r>
            <a:endParaRPr lang="zh-CN" altLang="en-US" sz="3200"/>
          </a:p>
          <a:p>
            <a:r>
              <a:rPr lang="en-US" altLang="zh-CN" sz="3200"/>
              <a:t>C. </a:t>
            </a:r>
            <a:r>
              <a:rPr lang="zh-CN" altLang="en-US" sz="3200"/>
              <a:t>有害垃圾</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800860" y="1599565"/>
            <a:ext cx="7343140" cy="2690495"/>
          </a:xfrm>
          <a:prstGeom prst="rect">
            <a:avLst/>
          </a:prstGeom>
          <a:noFill/>
        </p:spPr>
        <p:txBody>
          <a:bodyPr wrap="square" rtlCol="0" anchor="t">
            <a:noAutofit/>
          </a:bodyPr>
          <a:p>
            <a:r>
              <a:rPr lang="en-US" altLang="zh-CN" sz="3200"/>
              <a:t>8. </a:t>
            </a:r>
            <a:r>
              <a:rPr lang="zh-CN" altLang="en-US" sz="3200"/>
              <a:t>纸张双面打印的好处是？</a:t>
            </a:r>
            <a:endParaRPr lang="zh-CN" altLang="en-US" sz="3200"/>
          </a:p>
          <a:p>
            <a:r>
              <a:rPr lang="en-US" altLang="zh-CN" sz="3200"/>
              <a:t> </a:t>
            </a:r>
            <a:endParaRPr lang="en-US" altLang="zh-CN" sz="3200"/>
          </a:p>
          <a:p>
            <a:r>
              <a:rPr lang="en-US" altLang="zh-CN" sz="3200"/>
              <a:t>A. </a:t>
            </a:r>
            <a:r>
              <a:rPr lang="zh-CN" altLang="en-US" sz="3200"/>
              <a:t>浪费纸张</a:t>
            </a:r>
            <a:endParaRPr lang="zh-CN" altLang="en-US" sz="3200"/>
          </a:p>
          <a:p>
            <a:r>
              <a:rPr lang="en-US" altLang="zh-CN" sz="3200"/>
              <a:t>B. </a:t>
            </a:r>
            <a:r>
              <a:rPr lang="zh-CN" altLang="en-US" sz="3200"/>
              <a:t>减少树木砍伐</a:t>
            </a:r>
            <a:endParaRPr lang="zh-CN" altLang="en-US" sz="3200"/>
          </a:p>
          <a:p>
            <a:r>
              <a:rPr lang="en-US" altLang="zh-CN" sz="3200"/>
              <a:t>C. </a:t>
            </a:r>
            <a:r>
              <a:rPr lang="zh-CN" altLang="en-US" sz="3200"/>
              <a:t>增加垃圾</a:t>
            </a:r>
            <a:endParaRPr lang="zh-CN" altLang="en-US" sz="3200"/>
          </a:p>
          <a:p>
            <a:endParaRPr lang="zh-CN" altLang="en-US" sz="3200"/>
          </a:p>
        </p:txBody>
      </p:sp>
      <p:sp>
        <p:nvSpPr>
          <p:cNvPr id="3" name="文本框 2"/>
          <p:cNvSpPr txBox="1"/>
          <p:nvPr/>
        </p:nvSpPr>
        <p:spPr>
          <a:xfrm>
            <a:off x="4654550" y="4662170"/>
            <a:ext cx="4616450" cy="697230"/>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2271395" y="1709420"/>
            <a:ext cx="6872605" cy="1820545"/>
          </a:xfrm>
          <a:prstGeom prst="rect">
            <a:avLst/>
          </a:prstGeom>
          <a:noFill/>
        </p:spPr>
        <p:txBody>
          <a:bodyPr wrap="square" rtlCol="0" anchor="t">
            <a:noAutofit/>
          </a:bodyPr>
          <a:p>
            <a:r>
              <a:rPr lang="en-US" altLang="zh-CN" sz="3200"/>
              <a:t>9. </a:t>
            </a:r>
            <a:r>
              <a:rPr lang="zh-CN" altLang="en-US" sz="3200"/>
              <a:t>吃不完的零食包装属于什么垃圾？</a:t>
            </a:r>
            <a:endParaRPr lang="zh-CN" altLang="en-US" sz="3200"/>
          </a:p>
          <a:p>
            <a:r>
              <a:rPr lang="en-US" altLang="zh-CN" sz="3200"/>
              <a:t> </a:t>
            </a:r>
            <a:endParaRPr lang="en-US" altLang="zh-CN" sz="3200"/>
          </a:p>
          <a:p>
            <a:r>
              <a:rPr lang="en-US" altLang="zh-CN" sz="3200"/>
              <a:t>A. </a:t>
            </a:r>
            <a:r>
              <a:rPr lang="zh-CN" altLang="en-US" sz="3200"/>
              <a:t>可回收物（如果清洗干净）</a:t>
            </a:r>
            <a:endParaRPr lang="zh-CN" altLang="en-US" sz="3200"/>
          </a:p>
          <a:p>
            <a:r>
              <a:rPr lang="en-US" altLang="zh-CN" sz="3200"/>
              <a:t>B. </a:t>
            </a:r>
            <a:r>
              <a:rPr lang="zh-CN" altLang="en-US" sz="3200"/>
              <a:t>厨余垃圾</a:t>
            </a:r>
            <a:endParaRPr lang="zh-CN" altLang="en-US" sz="3200"/>
          </a:p>
          <a:p>
            <a:r>
              <a:rPr lang="en-US" altLang="zh-CN" sz="3200"/>
              <a:t>C. </a:t>
            </a:r>
            <a:r>
              <a:rPr lang="zh-CN" altLang="en-US" sz="3200"/>
              <a:t>其他垃圾（干垃圾）</a:t>
            </a:r>
            <a:endParaRPr lang="zh-CN" altLang="en-US" sz="3200"/>
          </a:p>
          <a:p>
            <a:endParaRPr lang="en-US" altLang="zh-CN" sz="3200"/>
          </a:p>
        </p:txBody>
      </p:sp>
      <p:sp>
        <p:nvSpPr>
          <p:cNvPr id="3" name="文本框 2"/>
          <p:cNvSpPr txBox="1"/>
          <p:nvPr/>
        </p:nvSpPr>
        <p:spPr>
          <a:xfrm>
            <a:off x="4391025" y="4707255"/>
            <a:ext cx="4879975" cy="715010"/>
          </a:xfrm>
          <a:prstGeom prst="rect">
            <a:avLst/>
          </a:prstGeom>
          <a:noFill/>
        </p:spPr>
        <p:txBody>
          <a:bodyPr wrap="square" rtlCol="0" anchor="t">
            <a:noAutofit/>
          </a:bodyPr>
          <a:p>
            <a:r>
              <a:rPr lang="zh-CN" altLang="en-US" sz="3200"/>
              <a:t>答案：</a:t>
            </a:r>
            <a:r>
              <a:rPr lang="en-US" altLang="zh-CN" sz="3200"/>
              <a:t>C</a:t>
            </a:r>
            <a:endParaRPr lang="en-US" altLang="zh-CN"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4499610" y="4809490"/>
            <a:ext cx="5175250" cy="829945"/>
          </a:xfrm>
          <a:prstGeom prst="rect">
            <a:avLst/>
          </a:prstGeom>
          <a:noFill/>
        </p:spPr>
        <p:txBody>
          <a:bodyPr wrap="square" rtlCol="0" anchor="t">
            <a:noAutofit/>
          </a:bodyPr>
          <a:p>
            <a:r>
              <a:rPr lang="zh-CN" altLang="en-US" sz="3200"/>
              <a:t>答案：</a:t>
            </a:r>
            <a:r>
              <a:rPr lang="en-US" altLang="zh-CN" sz="3200"/>
              <a:t>A</a:t>
            </a:r>
            <a:endParaRPr lang="zh-CN" altLang="en-US" sz="3200"/>
          </a:p>
        </p:txBody>
      </p:sp>
      <p:sp>
        <p:nvSpPr>
          <p:cNvPr id="3" name="文本框 2"/>
          <p:cNvSpPr txBox="1"/>
          <p:nvPr/>
        </p:nvSpPr>
        <p:spPr>
          <a:xfrm>
            <a:off x="1870710" y="1560195"/>
            <a:ext cx="7400290" cy="2196465"/>
          </a:xfrm>
          <a:prstGeom prst="rect">
            <a:avLst/>
          </a:prstGeom>
          <a:noFill/>
        </p:spPr>
        <p:txBody>
          <a:bodyPr wrap="square" rtlCol="0" anchor="t">
            <a:noAutofit/>
          </a:bodyPr>
          <a:p>
            <a:r>
              <a:rPr lang="en-US" altLang="zh-CN" sz="3200"/>
              <a:t>10. </a:t>
            </a:r>
            <a:r>
              <a:rPr lang="zh-CN" altLang="en-US" sz="3200"/>
              <a:t>下列哪项是</a:t>
            </a:r>
            <a:r>
              <a:rPr lang="en-US" altLang="zh-CN" sz="3200"/>
              <a:t>“</a:t>
            </a:r>
            <a:r>
              <a:rPr lang="zh-CN" altLang="en-US" sz="3200"/>
              <a:t>无废城市</a:t>
            </a:r>
            <a:r>
              <a:rPr lang="en-US" altLang="zh-CN" sz="3200"/>
              <a:t>”</a:t>
            </a:r>
            <a:r>
              <a:rPr lang="zh-CN" altLang="en-US" sz="3200"/>
              <a:t>鼓励的行为？</a:t>
            </a:r>
            <a:endParaRPr lang="zh-CN" altLang="en-US" sz="3200"/>
          </a:p>
          <a:p>
            <a:r>
              <a:rPr lang="en-US" altLang="zh-CN" sz="3200"/>
              <a:t> </a:t>
            </a:r>
            <a:endParaRPr lang="en-US" altLang="zh-CN" sz="3200"/>
          </a:p>
          <a:p>
            <a:r>
              <a:rPr lang="en-US" altLang="zh-CN" sz="3200"/>
              <a:t>A. </a:t>
            </a:r>
            <a:r>
              <a:rPr lang="zh-CN" altLang="en-US" sz="3200"/>
              <a:t>随手关灯</a:t>
            </a:r>
            <a:endParaRPr lang="zh-CN" altLang="en-US" sz="3200"/>
          </a:p>
          <a:p>
            <a:r>
              <a:rPr lang="en-US" altLang="zh-CN" sz="3200"/>
              <a:t>B. </a:t>
            </a:r>
            <a:r>
              <a:rPr lang="zh-CN" altLang="en-US" sz="3200"/>
              <a:t>每天买新玩具</a:t>
            </a:r>
            <a:endParaRPr lang="zh-CN" altLang="en-US" sz="3200"/>
          </a:p>
          <a:p>
            <a:r>
              <a:rPr lang="en-US" altLang="zh-CN" sz="3200"/>
              <a:t>C. </a:t>
            </a:r>
            <a:r>
              <a:rPr lang="zh-CN" altLang="en-US" sz="3200"/>
              <a:t>只用一次性水杯</a:t>
            </a:r>
            <a:endParaRPr lang="zh-CN" altLang="en-US" sz="3200"/>
          </a:p>
          <a:p>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941830" y="1564005"/>
            <a:ext cx="7202170" cy="2051050"/>
          </a:xfrm>
          <a:prstGeom prst="rect">
            <a:avLst/>
          </a:prstGeom>
          <a:noFill/>
        </p:spPr>
        <p:txBody>
          <a:bodyPr wrap="square" rtlCol="0" anchor="t">
            <a:noAutofit/>
          </a:bodyPr>
          <a:p>
            <a:r>
              <a:rPr lang="en-US" altLang="zh-CN" sz="3200"/>
              <a:t>11. </a:t>
            </a:r>
            <a:r>
              <a:rPr lang="zh-CN" altLang="en-US" sz="3200"/>
              <a:t>香蕉皮应该扔进哪个垃圾桶？</a:t>
            </a:r>
            <a:endParaRPr lang="zh-CN" altLang="en-US" sz="3200"/>
          </a:p>
          <a:p>
            <a:r>
              <a:rPr lang="en-US" altLang="zh-CN" sz="3200"/>
              <a:t> </a:t>
            </a:r>
            <a:endParaRPr lang="en-US" altLang="zh-CN" sz="3200"/>
          </a:p>
          <a:p>
            <a:r>
              <a:rPr lang="en-US" altLang="zh-CN" sz="3200"/>
              <a:t>A. </a:t>
            </a:r>
            <a:r>
              <a:rPr lang="zh-CN" altLang="en-US" sz="3200"/>
              <a:t>可回收物</a:t>
            </a:r>
            <a:endParaRPr lang="zh-CN" altLang="en-US" sz="3200"/>
          </a:p>
          <a:p>
            <a:r>
              <a:rPr lang="en-US" altLang="zh-CN" sz="3200"/>
              <a:t>B. </a:t>
            </a:r>
            <a:r>
              <a:rPr lang="zh-CN" altLang="en-US" sz="3200"/>
              <a:t>厨余垃圾</a:t>
            </a:r>
            <a:endParaRPr lang="zh-CN" altLang="en-US" sz="3200"/>
          </a:p>
          <a:p>
            <a:r>
              <a:rPr lang="en-US" altLang="zh-CN" sz="3200"/>
              <a:t>C. </a:t>
            </a:r>
            <a:r>
              <a:rPr lang="zh-CN" altLang="en-US" sz="3200"/>
              <a:t>有害垃圾</a:t>
            </a:r>
            <a:endParaRPr lang="zh-CN" altLang="en-US" sz="3200"/>
          </a:p>
          <a:p>
            <a:endParaRPr lang="zh-CN" altLang="en-US" sz="3200"/>
          </a:p>
        </p:txBody>
      </p:sp>
      <p:sp>
        <p:nvSpPr>
          <p:cNvPr id="3" name="文本框 2"/>
          <p:cNvSpPr txBox="1"/>
          <p:nvPr/>
        </p:nvSpPr>
        <p:spPr>
          <a:xfrm>
            <a:off x="4391660" y="4808855"/>
            <a:ext cx="4879340" cy="557530"/>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881505" y="1444625"/>
            <a:ext cx="7262495" cy="2860675"/>
          </a:xfrm>
          <a:prstGeom prst="rect">
            <a:avLst/>
          </a:prstGeom>
          <a:noFill/>
        </p:spPr>
        <p:txBody>
          <a:bodyPr wrap="square" rtlCol="0" anchor="t">
            <a:noAutofit/>
          </a:bodyPr>
          <a:p>
            <a:r>
              <a:rPr lang="en-US" altLang="zh-CN" sz="3200"/>
              <a:t>12. </a:t>
            </a:r>
            <a:r>
              <a:rPr lang="zh-CN" altLang="en-US" sz="3200"/>
              <a:t>旧作业本、报纸属于什么垃圾？</a:t>
            </a:r>
            <a:endParaRPr lang="zh-CN" altLang="en-US" sz="3200"/>
          </a:p>
          <a:p>
            <a:r>
              <a:rPr lang="en-US" altLang="zh-CN" sz="3200"/>
              <a:t> </a:t>
            </a:r>
            <a:endParaRPr lang="en-US" altLang="zh-CN" sz="3200"/>
          </a:p>
          <a:p>
            <a:r>
              <a:rPr lang="en-US" altLang="zh-CN" sz="3200"/>
              <a:t>A. </a:t>
            </a:r>
            <a:r>
              <a:rPr lang="zh-CN" altLang="en-US" sz="3200"/>
              <a:t>可回收物</a:t>
            </a:r>
            <a:endParaRPr lang="zh-CN" altLang="en-US" sz="3200"/>
          </a:p>
          <a:p>
            <a:r>
              <a:rPr lang="en-US" altLang="zh-CN" sz="3200"/>
              <a:t>B. </a:t>
            </a:r>
            <a:r>
              <a:rPr lang="zh-CN" altLang="en-US" sz="3200"/>
              <a:t>其他垃圾</a:t>
            </a:r>
            <a:endParaRPr lang="zh-CN" altLang="en-US" sz="3200"/>
          </a:p>
          <a:p>
            <a:r>
              <a:rPr lang="en-US" altLang="zh-CN" sz="3200"/>
              <a:t>C. </a:t>
            </a:r>
            <a:r>
              <a:rPr lang="zh-CN" altLang="en-US" sz="3200"/>
              <a:t>有害垃圾</a:t>
            </a:r>
            <a:endParaRPr lang="zh-CN" altLang="en-US" sz="3200"/>
          </a:p>
          <a:p>
            <a:endParaRPr lang="zh-CN" altLang="en-US" sz="3200"/>
          </a:p>
        </p:txBody>
      </p:sp>
      <p:sp>
        <p:nvSpPr>
          <p:cNvPr id="3" name="文本框 2"/>
          <p:cNvSpPr txBox="1"/>
          <p:nvPr/>
        </p:nvSpPr>
        <p:spPr>
          <a:xfrm>
            <a:off x="4391660" y="4808855"/>
            <a:ext cx="4879340" cy="591185"/>
          </a:xfrm>
          <a:prstGeom prst="rect">
            <a:avLst/>
          </a:prstGeom>
          <a:noFill/>
        </p:spPr>
        <p:txBody>
          <a:bodyPr wrap="square" rtlCol="0" anchor="t">
            <a:noAutofit/>
          </a:bodyPr>
          <a:p>
            <a:r>
              <a:rPr lang="zh-CN" altLang="en-US" sz="3200"/>
              <a:t>答案：</a:t>
            </a:r>
            <a:r>
              <a:rPr lang="en-US" altLang="zh-CN" sz="3200"/>
              <a:t>A</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4657090" y="4910455"/>
            <a:ext cx="2630805" cy="671195"/>
          </a:xfrm>
          <a:prstGeom prst="rect">
            <a:avLst/>
          </a:prstGeom>
          <a:noFill/>
        </p:spPr>
        <p:txBody>
          <a:bodyPr wrap="square" rtlCol="0" anchor="t">
            <a:noAutofit/>
          </a:bodyPr>
          <a:p>
            <a:r>
              <a:rPr lang="zh-CN" altLang="en-US" sz="3200"/>
              <a:t>答案：</a:t>
            </a:r>
            <a:r>
              <a:rPr lang="en-US" altLang="zh-CN" sz="3200"/>
              <a:t>B</a:t>
            </a:r>
            <a:endParaRPr lang="zh-CN" altLang="en-US" sz="3200"/>
          </a:p>
        </p:txBody>
      </p:sp>
      <p:sp>
        <p:nvSpPr>
          <p:cNvPr id="3" name="文本框 2"/>
          <p:cNvSpPr txBox="1"/>
          <p:nvPr/>
        </p:nvSpPr>
        <p:spPr>
          <a:xfrm>
            <a:off x="2140585" y="1555115"/>
            <a:ext cx="7130415" cy="1616075"/>
          </a:xfrm>
          <a:prstGeom prst="rect">
            <a:avLst/>
          </a:prstGeom>
          <a:noFill/>
        </p:spPr>
        <p:txBody>
          <a:bodyPr wrap="square" rtlCol="0" anchor="t">
            <a:noAutofit/>
          </a:bodyPr>
          <a:p>
            <a:r>
              <a:rPr lang="en-US" altLang="zh-CN" sz="3200"/>
              <a:t>13. </a:t>
            </a:r>
            <a:r>
              <a:rPr lang="zh-CN" altLang="en-US" sz="3200"/>
              <a:t>去超市购物时，哪种做法更环保？</a:t>
            </a:r>
            <a:endParaRPr lang="zh-CN" altLang="en-US" sz="3200"/>
          </a:p>
          <a:p>
            <a:r>
              <a:rPr lang="en-US" altLang="zh-CN" sz="3200"/>
              <a:t> </a:t>
            </a:r>
            <a:endParaRPr lang="en-US" altLang="zh-CN" sz="3200"/>
          </a:p>
          <a:p>
            <a:r>
              <a:rPr lang="en-US" altLang="zh-CN" sz="3200"/>
              <a:t>A. </a:t>
            </a:r>
            <a:r>
              <a:rPr lang="zh-CN" altLang="en-US" sz="3200"/>
              <a:t>买很多塑料袋装东西</a:t>
            </a:r>
            <a:endParaRPr lang="zh-CN" altLang="en-US" sz="3200"/>
          </a:p>
          <a:p>
            <a:r>
              <a:rPr lang="en-US" altLang="zh-CN" sz="3200"/>
              <a:t>B. </a:t>
            </a:r>
            <a:r>
              <a:rPr lang="zh-CN" altLang="en-US" sz="3200"/>
              <a:t>自带环保购物袋</a:t>
            </a:r>
            <a:endParaRPr lang="zh-CN" altLang="en-US" sz="3200"/>
          </a:p>
          <a:p>
            <a:r>
              <a:rPr lang="en-US" altLang="zh-CN" sz="3200"/>
              <a:t>C. </a:t>
            </a:r>
            <a:r>
              <a:rPr lang="zh-CN" altLang="en-US" sz="3200"/>
              <a:t>让售货员用最贵的袋子</a:t>
            </a:r>
            <a:endParaRPr lang="zh-CN" altLang="en-US" sz="3200"/>
          </a:p>
          <a:p>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2105660" y="1508125"/>
            <a:ext cx="7038340" cy="2580640"/>
          </a:xfrm>
          <a:prstGeom prst="rect">
            <a:avLst/>
          </a:prstGeom>
          <a:noFill/>
        </p:spPr>
        <p:txBody>
          <a:bodyPr wrap="square" rtlCol="0" anchor="t">
            <a:noAutofit/>
          </a:bodyPr>
          <a:p>
            <a:r>
              <a:rPr lang="en-US" altLang="zh-CN" sz="3200"/>
              <a:t>14. </a:t>
            </a:r>
            <a:r>
              <a:rPr lang="zh-CN" altLang="en-US" sz="3200"/>
              <a:t>铅笔用完后，笔杆应该怎么处理？</a:t>
            </a:r>
            <a:endParaRPr lang="zh-CN" altLang="en-US" sz="3200"/>
          </a:p>
          <a:p>
            <a:r>
              <a:rPr lang="en-US" altLang="zh-CN" sz="3200"/>
              <a:t> </a:t>
            </a:r>
            <a:endParaRPr lang="en-US" altLang="zh-CN" sz="3200"/>
          </a:p>
          <a:p>
            <a:r>
              <a:rPr lang="en-US" altLang="zh-CN" sz="3200"/>
              <a:t>A. </a:t>
            </a:r>
            <a:r>
              <a:rPr lang="zh-CN" altLang="en-US" sz="3200"/>
              <a:t>直接扔掉</a:t>
            </a:r>
            <a:endParaRPr lang="zh-CN" altLang="en-US" sz="3200"/>
          </a:p>
          <a:p>
            <a:r>
              <a:rPr lang="en-US" altLang="zh-CN" sz="3200"/>
              <a:t>B. </a:t>
            </a:r>
            <a:r>
              <a:rPr lang="zh-CN" altLang="en-US" sz="3200"/>
              <a:t>收集起来回收或</a:t>
            </a:r>
            <a:r>
              <a:rPr lang="en-US" altLang="zh-CN" sz="3200"/>
              <a:t>DIY</a:t>
            </a:r>
            <a:r>
              <a:rPr lang="zh-CN" altLang="en-US" sz="3200"/>
              <a:t>手工</a:t>
            </a:r>
            <a:endParaRPr lang="zh-CN" altLang="en-US" sz="3200"/>
          </a:p>
          <a:p>
            <a:r>
              <a:rPr lang="en-US" altLang="zh-CN" sz="3200"/>
              <a:t>C. </a:t>
            </a:r>
            <a:r>
              <a:rPr lang="zh-CN" altLang="en-US" sz="3200"/>
              <a:t>扔进厨余垃圾桶</a:t>
            </a:r>
            <a:endParaRPr lang="zh-CN" altLang="en-US" sz="3200"/>
          </a:p>
          <a:p>
            <a:endParaRPr lang="zh-CN" altLang="en-US" sz="3200"/>
          </a:p>
        </p:txBody>
      </p:sp>
      <p:sp>
        <p:nvSpPr>
          <p:cNvPr id="3" name="文本框 2"/>
          <p:cNvSpPr txBox="1"/>
          <p:nvPr/>
        </p:nvSpPr>
        <p:spPr>
          <a:xfrm>
            <a:off x="5205095" y="5012690"/>
            <a:ext cx="4065905" cy="810895"/>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2271395" y="1685290"/>
            <a:ext cx="6872605" cy="2620010"/>
          </a:xfrm>
          <a:prstGeom prst="rect">
            <a:avLst/>
          </a:prstGeom>
          <a:noFill/>
        </p:spPr>
        <p:txBody>
          <a:bodyPr wrap="square" rtlCol="0" anchor="t">
            <a:noAutofit/>
          </a:bodyPr>
          <a:p>
            <a:r>
              <a:rPr lang="en-US" altLang="zh-CN" sz="3200"/>
              <a:t>15. </a:t>
            </a:r>
            <a:r>
              <a:rPr lang="zh-CN" altLang="en-US" sz="3200"/>
              <a:t>下列哪种垃圾可以</a:t>
            </a:r>
            <a:r>
              <a:rPr lang="en-US" altLang="zh-CN" sz="3200"/>
              <a:t>“</a:t>
            </a:r>
            <a:r>
              <a:rPr lang="zh-CN" altLang="en-US" sz="3200"/>
              <a:t>变废为宝</a:t>
            </a:r>
            <a:r>
              <a:rPr lang="en-US" altLang="zh-CN" sz="3200"/>
              <a:t>”</a:t>
            </a:r>
            <a:r>
              <a:rPr lang="zh-CN" altLang="en-US" sz="3200"/>
              <a:t>？</a:t>
            </a:r>
            <a:endParaRPr lang="zh-CN" altLang="en-US" sz="3200"/>
          </a:p>
          <a:p>
            <a:r>
              <a:rPr lang="en-US" altLang="zh-CN" sz="3200"/>
              <a:t> </a:t>
            </a:r>
            <a:endParaRPr lang="en-US" altLang="zh-CN" sz="3200"/>
          </a:p>
          <a:p>
            <a:r>
              <a:rPr lang="en-US" altLang="zh-CN" sz="3200"/>
              <a:t>A. </a:t>
            </a:r>
            <a:r>
              <a:rPr lang="zh-CN" altLang="en-US" sz="3200"/>
              <a:t>碎玻璃</a:t>
            </a:r>
            <a:endParaRPr lang="zh-CN" altLang="en-US" sz="3200"/>
          </a:p>
          <a:p>
            <a:r>
              <a:rPr lang="en-US" altLang="zh-CN" sz="3200"/>
              <a:t>B. </a:t>
            </a:r>
            <a:r>
              <a:rPr lang="zh-CN" altLang="en-US" sz="3200"/>
              <a:t>过期化妆品</a:t>
            </a:r>
            <a:endParaRPr lang="zh-CN" altLang="en-US" sz="3200"/>
          </a:p>
          <a:p>
            <a:r>
              <a:rPr lang="en-US" altLang="zh-CN" sz="3200"/>
              <a:t>C. </a:t>
            </a:r>
            <a:r>
              <a:rPr lang="zh-CN" altLang="en-US" sz="3200"/>
              <a:t>纸巾</a:t>
            </a:r>
            <a:endParaRPr lang="zh-CN" altLang="en-US" sz="3200"/>
          </a:p>
          <a:p>
            <a:endParaRPr lang="zh-CN" altLang="en-US" sz="3200"/>
          </a:p>
        </p:txBody>
      </p:sp>
      <p:sp>
        <p:nvSpPr>
          <p:cNvPr id="3" name="文本框 2"/>
          <p:cNvSpPr txBox="1"/>
          <p:nvPr/>
        </p:nvSpPr>
        <p:spPr>
          <a:xfrm>
            <a:off x="4726305" y="4897120"/>
            <a:ext cx="4544695" cy="680720"/>
          </a:xfrm>
          <a:prstGeom prst="rect">
            <a:avLst/>
          </a:prstGeom>
          <a:noFill/>
        </p:spPr>
        <p:txBody>
          <a:bodyPr wrap="square" rtlCol="0" anchor="t">
            <a:noAutofit/>
          </a:bodyPr>
          <a:p>
            <a:r>
              <a:rPr lang="zh-CN" altLang="en-US" sz="3200"/>
              <a:t>答案：</a:t>
            </a:r>
            <a:r>
              <a:rPr lang="en-US" altLang="zh-CN" sz="3200"/>
              <a:t>A</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 name="图片 1133"/>
          <p:cNvPicPr>
            <a:picLocks noChangeAspect="1"/>
          </p:cNvPicPr>
          <p:nvPr/>
        </p:nvPicPr>
        <p:blipFill rotWithShape="1">
          <a:blip r:embed="rId1" cstate="print">
            <a:extLst>
              <a:ext uri="{28A0092B-C50C-407E-A947-70E740481C1C}">
                <a14:useLocalDpi xmlns:a14="http://schemas.microsoft.com/office/drawing/2010/main" val="0"/>
              </a:ext>
            </a:extLst>
          </a:blip>
          <a:srcRect t="13938" r="5909" b="18019"/>
          <a:stretch>
            <a:fillRect/>
          </a:stretch>
        </p:blipFill>
        <p:spPr>
          <a:xfrm>
            <a:off x="-237573" y="3543309"/>
            <a:ext cx="4743533" cy="3430282"/>
          </a:xfrm>
          <a:prstGeom prst="rect">
            <a:avLst/>
          </a:prstGeom>
        </p:spPr>
      </p:pic>
      <p:sp>
        <p:nvSpPr>
          <p:cNvPr id="606" name="文本框 441"/>
          <p:cNvSpPr txBox="1"/>
          <p:nvPr/>
        </p:nvSpPr>
        <p:spPr>
          <a:xfrm>
            <a:off x="4391660" y="2191385"/>
            <a:ext cx="5739130" cy="1051560"/>
          </a:xfrm>
          <a:prstGeom prst="rect">
            <a:avLst/>
          </a:prstGeom>
          <a:noFill/>
        </p:spPr>
        <p:txBody>
          <a:bodyPr wrap="none" rtlCol="0">
            <a:noAutofit/>
          </a:bodyPr>
          <a:lstStyle>
            <a:defPPr>
              <a:defRPr lang="en-US"/>
            </a:defPPr>
            <a:lvl1pPr marR="0" lvl="0" indent="0" defTabSz="914400" fontAlgn="auto">
              <a:lnSpc>
                <a:spcPct val="100000"/>
              </a:lnSpc>
              <a:spcBef>
                <a:spcPts val="0"/>
              </a:spcBef>
              <a:spcAft>
                <a:spcPts val="0"/>
              </a:spcAft>
              <a:buClrTx/>
              <a:buSzTx/>
              <a:buFontTx/>
              <a:buNone/>
              <a:defRPr kumimoji="0" sz="2400" b="0" i="0" u="none" strike="noStrike" cap="none" spc="0" normalizeH="0" baseline="0">
                <a:ln>
                  <a:noFill/>
                </a:ln>
                <a:solidFill>
                  <a:srgbClr val="00B050"/>
                </a:solidFill>
                <a:effectLst/>
                <a:uLnTx/>
                <a:uFillTx/>
                <a:latin typeface="方正少儿简体" panose="03000509000000000000" pitchFamily="65" charset="-122"/>
                <a:ea typeface="方正少儿简体" panose="03000509000000000000" pitchFamily="65" charset="-122"/>
              </a:defRPr>
            </a:lvl1pPr>
          </a:lstStyle>
          <a:p>
            <a:pPr algn="l"/>
            <a:r>
              <a:rPr lang="en-US" altLang="zh-CN" sz="3800" b="1" dirty="0"/>
              <a:t> </a:t>
            </a:r>
            <a:r>
              <a:rPr kumimoji="1" lang="en-US" altLang="zh-CN" sz="5400">
                <a:ln w="12700">
                  <a:noFill/>
                </a:ln>
                <a:solidFill>
                  <a:srgbClr val="262626">
                    <a:alpha val="100000"/>
                  </a:srgbClr>
                </a:solidFill>
                <a:latin typeface="Source Han Sans CN Regular" panose="020B0A00000000000000" charset="-122"/>
                <a:ea typeface="Source Han Sans CN Regular" panose="020B0A00000000000000" charset="-122"/>
                <a:cs typeface="Source Han Sans CN Regular" panose="020B0A00000000000000" charset="-122"/>
                <a:sym typeface="+mn-ea"/>
              </a:rPr>
              <a:t>认识世界环境日</a:t>
            </a:r>
            <a:endParaRPr lang="zh-CN" altLang="en-US" sz="5400" b="1" dirty="0"/>
          </a:p>
        </p:txBody>
      </p:sp>
      <p:grpSp>
        <p:nvGrpSpPr>
          <p:cNvPr id="607" name="组合 606"/>
          <p:cNvGrpSpPr/>
          <p:nvPr/>
        </p:nvGrpSpPr>
        <p:grpSpPr>
          <a:xfrm>
            <a:off x="726143" y="4923374"/>
            <a:ext cx="481296" cy="1647328"/>
            <a:chOff x="5630863" y="2058988"/>
            <a:chExt cx="922337" cy="2740025"/>
          </a:xfrm>
        </p:grpSpPr>
        <p:sp>
          <p:nvSpPr>
            <p:cNvPr id="608" name="Freeform 40645"/>
            <p:cNvSpPr/>
            <p:nvPr/>
          </p:nvSpPr>
          <p:spPr bwMode="auto">
            <a:xfrm>
              <a:off x="5951538" y="2501900"/>
              <a:ext cx="223838" cy="2297113"/>
            </a:xfrm>
            <a:custGeom>
              <a:avLst/>
              <a:gdLst>
                <a:gd name="T0" fmla="*/ 45 w 52"/>
                <a:gd name="T1" fmla="*/ 540 h 540"/>
                <a:gd name="T2" fmla="*/ 38 w 52"/>
                <a:gd name="T3" fmla="*/ 534 h 540"/>
                <a:gd name="T4" fmla="*/ 34 w 52"/>
                <a:gd name="T5" fmla="*/ 7 h 540"/>
                <a:gd name="T6" fmla="*/ 41 w 52"/>
                <a:gd name="T7" fmla="*/ 1 h 540"/>
                <a:gd name="T8" fmla="*/ 47 w 52"/>
                <a:gd name="T9" fmla="*/ 8 h 540"/>
                <a:gd name="T10" fmla="*/ 51 w 52"/>
                <a:gd name="T11" fmla="*/ 532 h 540"/>
                <a:gd name="T12" fmla="*/ 46 w 52"/>
                <a:gd name="T13" fmla="*/ 540 h 540"/>
                <a:gd name="T14" fmla="*/ 45 w 52"/>
                <a:gd name="T15" fmla="*/ 540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40">
                  <a:moveTo>
                    <a:pt x="45" y="540"/>
                  </a:moveTo>
                  <a:cubicBezTo>
                    <a:pt x="42" y="540"/>
                    <a:pt x="39" y="538"/>
                    <a:pt x="38" y="534"/>
                  </a:cubicBezTo>
                  <a:cubicBezTo>
                    <a:pt x="0" y="317"/>
                    <a:pt x="33" y="10"/>
                    <a:pt x="34" y="7"/>
                  </a:cubicBezTo>
                  <a:cubicBezTo>
                    <a:pt x="34" y="3"/>
                    <a:pt x="38" y="0"/>
                    <a:pt x="41" y="1"/>
                  </a:cubicBezTo>
                  <a:cubicBezTo>
                    <a:pt x="45" y="1"/>
                    <a:pt x="47" y="4"/>
                    <a:pt x="47" y="8"/>
                  </a:cubicBezTo>
                  <a:cubicBezTo>
                    <a:pt x="47" y="11"/>
                    <a:pt x="13" y="316"/>
                    <a:pt x="51" y="532"/>
                  </a:cubicBezTo>
                  <a:cubicBezTo>
                    <a:pt x="52" y="536"/>
                    <a:pt x="50" y="539"/>
                    <a:pt x="46" y="540"/>
                  </a:cubicBezTo>
                  <a:cubicBezTo>
                    <a:pt x="46" y="540"/>
                    <a:pt x="45" y="540"/>
                    <a:pt x="45" y="54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09" name="Freeform 40646"/>
            <p:cNvSpPr/>
            <p:nvPr/>
          </p:nvSpPr>
          <p:spPr bwMode="auto">
            <a:xfrm>
              <a:off x="5807075" y="2170113"/>
              <a:ext cx="320675" cy="407988"/>
            </a:xfrm>
            <a:custGeom>
              <a:avLst/>
              <a:gdLst>
                <a:gd name="T0" fmla="*/ 7 w 75"/>
                <a:gd name="T1" fmla="*/ 0 h 96"/>
                <a:gd name="T2" fmla="*/ 75 w 75"/>
                <a:gd name="T3" fmla="*/ 96 h 96"/>
                <a:gd name="T4" fmla="*/ 7 w 75"/>
                <a:gd name="T5" fmla="*/ 0 h 96"/>
              </a:gdLst>
              <a:ahLst/>
              <a:cxnLst>
                <a:cxn ang="0">
                  <a:pos x="T0" y="T1"/>
                </a:cxn>
                <a:cxn ang="0">
                  <a:pos x="T2" y="T3"/>
                </a:cxn>
                <a:cxn ang="0">
                  <a:pos x="T4" y="T5"/>
                </a:cxn>
              </a:cxnLst>
              <a:rect l="0" t="0" r="r" b="b"/>
              <a:pathLst>
                <a:path w="75" h="96">
                  <a:moveTo>
                    <a:pt x="7" y="0"/>
                  </a:moveTo>
                  <a:cubicBezTo>
                    <a:pt x="7" y="0"/>
                    <a:pt x="59" y="15"/>
                    <a:pt x="75" y="96"/>
                  </a:cubicBezTo>
                  <a:cubicBezTo>
                    <a:pt x="75" y="96"/>
                    <a:pt x="0" y="58"/>
                    <a:pt x="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0" name="Freeform 40647"/>
            <p:cNvSpPr/>
            <p:nvPr/>
          </p:nvSpPr>
          <p:spPr bwMode="auto">
            <a:xfrm>
              <a:off x="5978525" y="2058988"/>
              <a:ext cx="317500" cy="498475"/>
            </a:xfrm>
            <a:custGeom>
              <a:avLst/>
              <a:gdLst>
                <a:gd name="T0" fmla="*/ 43 w 74"/>
                <a:gd name="T1" fmla="*/ 0 h 117"/>
                <a:gd name="T2" fmla="*/ 34 w 74"/>
                <a:gd name="T3" fmla="*/ 117 h 117"/>
                <a:gd name="T4" fmla="*/ 43 w 74"/>
                <a:gd name="T5" fmla="*/ 0 h 117"/>
              </a:gdLst>
              <a:ahLst/>
              <a:cxnLst>
                <a:cxn ang="0">
                  <a:pos x="T0" y="T1"/>
                </a:cxn>
                <a:cxn ang="0">
                  <a:pos x="T2" y="T3"/>
                </a:cxn>
                <a:cxn ang="0">
                  <a:pos x="T4" y="T5"/>
                </a:cxn>
              </a:cxnLst>
              <a:rect l="0" t="0" r="r" b="b"/>
              <a:pathLst>
                <a:path w="74" h="117">
                  <a:moveTo>
                    <a:pt x="43" y="0"/>
                  </a:moveTo>
                  <a:cubicBezTo>
                    <a:pt x="43" y="0"/>
                    <a:pt x="74" y="45"/>
                    <a:pt x="34" y="117"/>
                  </a:cubicBezTo>
                  <a:cubicBezTo>
                    <a:pt x="34" y="117"/>
                    <a:pt x="0" y="40"/>
                    <a:pt x="43"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1" name="Freeform 40648"/>
            <p:cNvSpPr/>
            <p:nvPr/>
          </p:nvSpPr>
          <p:spPr bwMode="auto">
            <a:xfrm>
              <a:off x="6107113" y="2228850"/>
              <a:ext cx="390525" cy="331788"/>
            </a:xfrm>
            <a:custGeom>
              <a:avLst/>
              <a:gdLst>
                <a:gd name="T0" fmla="*/ 91 w 91"/>
                <a:gd name="T1" fmla="*/ 3 h 78"/>
                <a:gd name="T2" fmla="*/ 0 w 91"/>
                <a:gd name="T3" fmla="*/ 78 h 78"/>
                <a:gd name="T4" fmla="*/ 91 w 91"/>
                <a:gd name="T5" fmla="*/ 3 h 78"/>
              </a:gdLst>
              <a:ahLst/>
              <a:cxnLst>
                <a:cxn ang="0">
                  <a:pos x="T0" y="T1"/>
                </a:cxn>
                <a:cxn ang="0">
                  <a:pos x="T2" y="T3"/>
                </a:cxn>
                <a:cxn ang="0">
                  <a:pos x="T4" y="T5"/>
                </a:cxn>
              </a:cxnLst>
              <a:rect l="0" t="0" r="r" b="b"/>
              <a:pathLst>
                <a:path w="91" h="78">
                  <a:moveTo>
                    <a:pt x="91" y="3"/>
                  </a:moveTo>
                  <a:cubicBezTo>
                    <a:pt x="91" y="3"/>
                    <a:pt x="80" y="56"/>
                    <a:pt x="0" y="78"/>
                  </a:cubicBezTo>
                  <a:cubicBezTo>
                    <a:pt x="0" y="78"/>
                    <a:pt x="32" y="0"/>
                    <a:pt x="91"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2" name="Freeform 40649"/>
            <p:cNvSpPr/>
            <p:nvPr/>
          </p:nvSpPr>
          <p:spPr bwMode="auto">
            <a:xfrm>
              <a:off x="5784850" y="2438400"/>
              <a:ext cx="322263" cy="407988"/>
            </a:xfrm>
            <a:custGeom>
              <a:avLst/>
              <a:gdLst>
                <a:gd name="T0" fmla="*/ 7 w 75"/>
                <a:gd name="T1" fmla="*/ 0 h 96"/>
                <a:gd name="T2" fmla="*/ 75 w 75"/>
                <a:gd name="T3" fmla="*/ 96 h 96"/>
                <a:gd name="T4" fmla="*/ 7 w 75"/>
                <a:gd name="T5" fmla="*/ 0 h 96"/>
              </a:gdLst>
              <a:ahLst/>
              <a:cxnLst>
                <a:cxn ang="0">
                  <a:pos x="T0" y="T1"/>
                </a:cxn>
                <a:cxn ang="0">
                  <a:pos x="T2" y="T3"/>
                </a:cxn>
                <a:cxn ang="0">
                  <a:pos x="T4" y="T5"/>
                </a:cxn>
              </a:cxnLst>
              <a:rect l="0" t="0" r="r" b="b"/>
              <a:pathLst>
                <a:path w="75" h="96">
                  <a:moveTo>
                    <a:pt x="7" y="0"/>
                  </a:moveTo>
                  <a:cubicBezTo>
                    <a:pt x="7" y="0"/>
                    <a:pt x="60" y="16"/>
                    <a:pt x="75" y="96"/>
                  </a:cubicBezTo>
                  <a:cubicBezTo>
                    <a:pt x="75" y="96"/>
                    <a:pt x="0" y="58"/>
                    <a:pt x="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3" name="Freeform 40650"/>
            <p:cNvSpPr/>
            <p:nvPr/>
          </p:nvSpPr>
          <p:spPr bwMode="auto">
            <a:xfrm>
              <a:off x="6089650" y="2501900"/>
              <a:ext cx="385763" cy="327025"/>
            </a:xfrm>
            <a:custGeom>
              <a:avLst/>
              <a:gdLst>
                <a:gd name="T0" fmla="*/ 90 w 90"/>
                <a:gd name="T1" fmla="*/ 2 h 77"/>
                <a:gd name="T2" fmla="*/ 0 w 90"/>
                <a:gd name="T3" fmla="*/ 77 h 77"/>
                <a:gd name="T4" fmla="*/ 90 w 90"/>
                <a:gd name="T5" fmla="*/ 2 h 77"/>
              </a:gdLst>
              <a:ahLst/>
              <a:cxnLst>
                <a:cxn ang="0">
                  <a:pos x="T0" y="T1"/>
                </a:cxn>
                <a:cxn ang="0">
                  <a:pos x="T2" y="T3"/>
                </a:cxn>
                <a:cxn ang="0">
                  <a:pos x="T4" y="T5"/>
                </a:cxn>
              </a:cxnLst>
              <a:rect l="0" t="0" r="r" b="b"/>
              <a:pathLst>
                <a:path w="90" h="77">
                  <a:moveTo>
                    <a:pt x="90" y="2"/>
                  </a:moveTo>
                  <a:cubicBezTo>
                    <a:pt x="90" y="2"/>
                    <a:pt x="79" y="55"/>
                    <a:pt x="0" y="77"/>
                  </a:cubicBezTo>
                  <a:cubicBezTo>
                    <a:pt x="0" y="77"/>
                    <a:pt x="31" y="0"/>
                    <a:pt x="90" y="2"/>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4" name="Freeform 40651"/>
            <p:cNvSpPr/>
            <p:nvPr/>
          </p:nvSpPr>
          <p:spPr bwMode="auto">
            <a:xfrm>
              <a:off x="5724525" y="2693988"/>
              <a:ext cx="365125" cy="463550"/>
            </a:xfrm>
            <a:custGeom>
              <a:avLst/>
              <a:gdLst>
                <a:gd name="T0" fmla="*/ 8 w 85"/>
                <a:gd name="T1" fmla="*/ 0 h 109"/>
                <a:gd name="T2" fmla="*/ 85 w 85"/>
                <a:gd name="T3" fmla="*/ 109 h 109"/>
                <a:gd name="T4" fmla="*/ 8 w 85"/>
                <a:gd name="T5" fmla="*/ 0 h 109"/>
              </a:gdLst>
              <a:ahLst/>
              <a:cxnLst>
                <a:cxn ang="0">
                  <a:pos x="T0" y="T1"/>
                </a:cxn>
                <a:cxn ang="0">
                  <a:pos x="T2" y="T3"/>
                </a:cxn>
                <a:cxn ang="0">
                  <a:pos x="T4" y="T5"/>
                </a:cxn>
              </a:cxnLst>
              <a:rect l="0" t="0" r="r" b="b"/>
              <a:pathLst>
                <a:path w="85" h="109">
                  <a:moveTo>
                    <a:pt x="8" y="0"/>
                  </a:moveTo>
                  <a:cubicBezTo>
                    <a:pt x="8" y="0"/>
                    <a:pt x="68" y="18"/>
                    <a:pt x="85" y="109"/>
                  </a:cubicBezTo>
                  <a:cubicBezTo>
                    <a:pt x="85" y="109"/>
                    <a:pt x="0" y="66"/>
                    <a:pt x="8"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5" name="Freeform 40652"/>
            <p:cNvSpPr/>
            <p:nvPr/>
          </p:nvSpPr>
          <p:spPr bwMode="auto">
            <a:xfrm>
              <a:off x="6067425" y="2760663"/>
              <a:ext cx="438150" cy="379413"/>
            </a:xfrm>
            <a:custGeom>
              <a:avLst/>
              <a:gdLst>
                <a:gd name="T0" fmla="*/ 102 w 102"/>
                <a:gd name="T1" fmla="*/ 3 h 89"/>
                <a:gd name="T2" fmla="*/ 0 w 102"/>
                <a:gd name="T3" fmla="*/ 89 h 89"/>
                <a:gd name="T4" fmla="*/ 102 w 102"/>
                <a:gd name="T5" fmla="*/ 3 h 89"/>
              </a:gdLst>
              <a:ahLst/>
              <a:cxnLst>
                <a:cxn ang="0">
                  <a:pos x="T0" y="T1"/>
                </a:cxn>
                <a:cxn ang="0">
                  <a:pos x="T2" y="T3"/>
                </a:cxn>
                <a:cxn ang="0">
                  <a:pos x="T4" y="T5"/>
                </a:cxn>
              </a:cxnLst>
              <a:rect l="0" t="0" r="r" b="b"/>
              <a:pathLst>
                <a:path w="102" h="89">
                  <a:moveTo>
                    <a:pt x="102" y="3"/>
                  </a:moveTo>
                  <a:cubicBezTo>
                    <a:pt x="102" y="3"/>
                    <a:pt x="90" y="64"/>
                    <a:pt x="0" y="89"/>
                  </a:cubicBezTo>
                  <a:cubicBezTo>
                    <a:pt x="0" y="89"/>
                    <a:pt x="36" y="0"/>
                    <a:pt x="102"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6" name="Freeform 40653"/>
            <p:cNvSpPr/>
            <p:nvPr/>
          </p:nvSpPr>
          <p:spPr bwMode="auto">
            <a:xfrm>
              <a:off x="5699125" y="3008313"/>
              <a:ext cx="373063" cy="471488"/>
            </a:xfrm>
            <a:custGeom>
              <a:avLst/>
              <a:gdLst>
                <a:gd name="T0" fmla="*/ 9 w 87"/>
                <a:gd name="T1" fmla="*/ 0 h 111"/>
                <a:gd name="T2" fmla="*/ 87 w 87"/>
                <a:gd name="T3" fmla="*/ 111 h 111"/>
                <a:gd name="T4" fmla="*/ 9 w 87"/>
                <a:gd name="T5" fmla="*/ 0 h 111"/>
              </a:gdLst>
              <a:ahLst/>
              <a:cxnLst>
                <a:cxn ang="0">
                  <a:pos x="T0" y="T1"/>
                </a:cxn>
                <a:cxn ang="0">
                  <a:pos x="T2" y="T3"/>
                </a:cxn>
                <a:cxn ang="0">
                  <a:pos x="T4" y="T5"/>
                </a:cxn>
              </a:cxnLst>
              <a:rect l="0" t="0" r="r" b="b"/>
              <a:pathLst>
                <a:path w="87" h="111">
                  <a:moveTo>
                    <a:pt x="9" y="0"/>
                  </a:moveTo>
                  <a:cubicBezTo>
                    <a:pt x="9" y="0"/>
                    <a:pt x="69" y="18"/>
                    <a:pt x="87" y="111"/>
                  </a:cubicBezTo>
                  <a:cubicBezTo>
                    <a:pt x="87" y="111"/>
                    <a:pt x="0" y="67"/>
                    <a:pt x="9"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7" name="Freeform 40654"/>
            <p:cNvSpPr/>
            <p:nvPr/>
          </p:nvSpPr>
          <p:spPr bwMode="auto">
            <a:xfrm>
              <a:off x="6051550" y="3076575"/>
              <a:ext cx="446088" cy="382588"/>
            </a:xfrm>
            <a:custGeom>
              <a:avLst/>
              <a:gdLst>
                <a:gd name="T0" fmla="*/ 104 w 104"/>
                <a:gd name="T1" fmla="*/ 3 h 90"/>
                <a:gd name="T2" fmla="*/ 0 w 104"/>
                <a:gd name="T3" fmla="*/ 90 h 90"/>
                <a:gd name="T4" fmla="*/ 104 w 104"/>
                <a:gd name="T5" fmla="*/ 3 h 90"/>
              </a:gdLst>
              <a:ahLst/>
              <a:cxnLst>
                <a:cxn ang="0">
                  <a:pos x="T0" y="T1"/>
                </a:cxn>
                <a:cxn ang="0">
                  <a:pos x="T2" y="T3"/>
                </a:cxn>
                <a:cxn ang="0">
                  <a:pos x="T4" y="T5"/>
                </a:cxn>
              </a:cxnLst>
              <a:rect l="0" t="0" r="r" b="b"/>
              <a:pathLst>
                <a:path w="104" h="90">
                  <a:moveTo>
                    <a:pt x="104" y="3"/>
                  </a:moveTo>
                  <a:cubicBezTo>
                    <a:pt x="104" y="3"/>
                    <a:pt x="92" y="65"/>
                    <a:pt x="0" y="90"/>
                  </a:cubicBezTo>
                  <a:cubicBezTo>
                    <a:pt x="0" y="90"/>
                    <a:pt x="36" y="0"/>
                    <a:pt x="104"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8" name="Freeform 40655"/>
            <p:cNvSpPr/>
            <p:nvPr/>
          </p:nvSpPr>
          <p:spPr bwMode="auto">
            <a:xfrm>
              <a:off x="5630863" y="3314700"/>
              <a:ext cx="446088" cy="534988"/>
            </a:xfrm>
            <a:custGeom>
              <a:avLst/>
              <a:gdLst>
                <a:gd name="T0" fmla="*/ 6 w 104"/>
                <a:gd name="T1" fmla="*/ 0 h 126"/>
                <a:gd name="T2" fmla="*/ 104 w 104"/>
                <a:gd name="T3" fmla="*/ 126 h 126"/>
                <a:gd name="T4" fmla="*/ 6 w 104"/>
                <a:gd name="T5" fmla="*/ 0 h 126"/>
              </a:gdLst>
              <a:ahLst/>
              <a:cxnLst>
                <a:cxn ang="0">
                  <a:pos x="T0" y="T1"/>
                </a:cxn>
                <a:cxn ang="0">
                  <a:pos x="T2" y="T3"/>
                </a:cxn>
                <a:cxn ang="0">
                  <a:pos x="T4" y="T5"/>
                </a:cxn>
              </a:cxnLst>
              <a:rect l="0" t="0" r="r" b="b"/>
              <a:pathLst>
                <a:path w="104" h="126">
                  <a:moveTo>
                    <a:pt x="6" y="0"/>
                  </a:moveTo>
                  <a:cubicBezTo>
                    <a:pt x="6" y="0"/>
                    <a:pt x="78" y="18"/>
                    <a:pt x="104" y="126"/>
                  </a:cubicBezTo>
                  <a:cubicBezTo>
                    <a:pt x="104" y="126"/>
                    <a:pt x="0" y="79"/>
                    <a:pt x="6"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9" name="Freeform 40656"/>
            <p:cNvSpPr/>
            <p:nvPr/>
          </p:nvSpPr>
          <p:spPr bwMode="auto">
            <a:xfrm>
              <a:off x="6051550" y="3370263"/>
              <a:ext cx="501650" cy="458788"/>
            </a:xfrm>
            <a:custGeom>
              <a:avLst/>
              <a:gdLst>
                <a:gd name="T0" fmla="*/ 117 w 117"/>
                <a:gd name="T1" fmla="*/ 0 h 108"/>
                <a:gd name="T2" fmla="*/ 0 w 117"/>
                <a:gd name="T3" fmla="*/ 108 h 108"/>
                <a:gd name="T4" fmla="*/ 117 w 117"/>
                <a:gd name="T5" fmla="*/ 0 h 108"/>
              </a:gdLst>
              <a:ahLst/>
              <a:cxnLst>
                <a:cxn ang="0">
                  <a:pos x="T0" y="T1"/>
                </a:cxn>
                <a:cxn ang="0">
                  <a:pos x="T2" y="T3"/>
                </a:cxn>
                <a:cxn ang="0">
                  <a:pos x="T4" y="T5"/>
                </a:cxn>
              </a:cxnLst>
              <a:rect l="0" t="0" r="r" b="b"/>
              <a:pathLst>
                <a:path w="117" h="108">
                  <a:moveTo>
                    <a:pt x="117" y="0"/>
                  </a:moveTo>
                  <a:cubicBezTo>
                    <a:pt x="117" y="0"/>
                    <a:pt x="105" y="73"/>
                    <a:pt x="0" y="108"/>
                  </a:cubicBezTo>
                  <a:cubicBezTo>
                    <a:pt x="0" y="108"/>
                    <a:pt x="37" y="1"/>
                    <a:pt x="11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20" name="Freeform 40657"/>
            <p:cNvSpPr/>
            <p:nvPr/>
          </p:nvSpPr>
          <p:spPr bwMode="auto">
            <a:xfrm>
              <a:off x="5630863" y="3743325"/>
              <a:ext cx="458788" cy="501650"/>
            </a:xfrm>
            <a:custGeom>
              <a:avLst/>
              <a:gdLst>
                <a:gd name="T0" fmla="*/ 1 w 107"/>
                <a:gd name="T1" fmla="*/ 0 h 118"/>
                <a:gd name="T2" fmla="*/ 107 w 107"/>
                <a:gd name="T3" fmla="*/ 118 h 118"/>
                <a:gd name="T4" fmla="*/ 1 w 107"/>
                <a:gd name="T5" fmla="*/ 0 h 118"/>
              </a:gdLst>
              <a:ahLst/>
              <a:cxnLst>
                <a:cxn ang="0">
                  <a:pos x="T0" y="T1"/>
                </a:cxn>
                <a:cxn ang="0">
                  <a:pos x="T2" y="T3"/>
                </a:cxn>
                <a:cxn ang="0">
                  <a:pos x="T4" y="T5"/>
                </a:cxn>
              </a:cxnLst>
              <a:rect l="0" t="0" r="r" b="b"/>
              <a:pathLst>
                <a:path w="107" h="118">
                  <a:moveTo>
                    <a:pt x="1" y="0"/>
                  </a:moveTo>
                  <a:cubicBezTo>
                    <a:pt x="1" y="0"/>
                    <a:pt x="74" y="12"/>
                    <a:pt x="107" y="118"/>
                  </a:cubicBezTo>
                  <a:cubicBezTo>
                    <a:pt x="107" y="118"/>
                    <a:pt x="0" y="79"/>
                    <a:pt x="1"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21" name="Freeform 40658"/>
            <p:cNvSpPr/>
            <p:nvPr/>
          </p:nvSpPr>
          <p:spPr bwMode="auto">
            <a:xfrm>
              <a:off x="6064250" y="3730625"/>
              <a:ext cx="466725" cy="493713"/>
            </a:xfrm>
            <a:custGeom>
              <a:avLst/>
              <a:gdLst>
                <a:gd name="T0" fmla="*/ 109 w 109"/>
                <a:gd name="T1" fmla="*/ 0 h 116"/>
                <a:gd name="T2" fmla="*/ 0 w 109"/>
                <a:gd name="T3" fmla="*/ 116 h 116"/>
                <a:gd name="T4" fmla="*/ 109 w 109"/>
                <a:gd name="T5" fmla="*/ 0 h 116"/>
              </a:gdLst>
              <a:ahLst/>
              <a:cxnLst>
                <a:cxn ang="0">
                  <a:pos x="T0" y="T1"/>
                </a:cxn>
                <a:cxn ang="0">
                  <a:pos x="T2" y="T3"/>
                </a:cxn>
                <a:cxn ang="0">
                  <a:pos x="T4" y="T5"/>
                </a:cxn>
              </a:cxnLst>
              <a:rect l="0" t="0" r="r" b="b"/>
              <a:pathLst>
                <a:path w="109" h="116">
                  <a:moveTo>
                    <a:pt x="109" y="0"/>
                  </a:moveTo>
                  <a:cubicBezTo>
                    <a:pt x="109" y="0"/>
                    <a:pt x="103" y="74"/>
                    <a:pt x="0" y="116"/>
                  </a:cubicBezTo>
                  <a:cubicBezTo>
                    <a:pt x="0" y="116"/>
                    <a:pt x="30" y="6"/>
                    <a:pt x="109"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grpSp>
      <p:pic>
        <p:nvPicPr>
          <p:cNvPr id="1132" name="图片 1131"/>
          <p:cNvPicPr>
            <a:picLocks noChangeAspect="1"/>
          </p:cNvPicPr>
          <p:nvPr/>
        </p:nvPicPr>
        <p:blipFill rotWithShape="1">
          <a:blip r:embed="rId2" cstate="print">
            <a:extLst>
              <a:ext uri="{28A0092B-C50C-407E-A947-70E740481C1C}">
                <a14:useLocalDpi xmlns:a14="http://schemas.microsoft.com/office/drawing/2010/main" val="0"/>
              </a:ext>
            </a:extLst>
          </a:blip>
          <a:srcRect l="6450" t="14818" r="6419" b="16195"/>
          <a:stretch>
            <a:fillRect/>
          </a:stretch>
        </p:blipFill>
        <p:spPr>
          <a:xfrm>
            <a:off x="4780258" y="3982471"/>
            <a:ext cx="1187612" cy="940312"/>
          </a:xfrm>
          <a:prstGeom prst="rect">
            <a:avLst/>
          </a:prstGeom>
        </p:spPr>
      </p:pic>
      <p:pic>
        <p:nvPicPr>
          <p:cNvPr id="1133" name="图片 1132"/>
          <p:cNvPicPr>
            <a:picLocks noChangeAspect="1"/>
          </p:cNvPicPr>
          <p:nvPr/>
        </p:nvPicPr>
        <p:blipFill rotWithShape="1">
          <a:blip r:embed="rId3">
            <a:extLst>
              <a:ext uri="{28A0092B-C50C-407E-A947-70E740481C1C}">
                <a14:useLocalDpi xmlns:a14="http://schemas.microsoft.com/office/drawing/2010/main" val="0"/>
              </a:ext>
            </a:extLst>
          </a:blip>
          <a:srcRect t="79705" r="16449"/>
          <a:stretch>
            <a:fillRect/>
          </a:stretch>
        </p:blipFill>
        <p:spPr>
          <a:xfrm>
            <a:off x="-237305" y="4808847"/>
            <a:ext cx="12600755" cy="2049174"/>
          </a:xfrm>
          <a:prstGeom prst="rect">
            <a:avLst/>
          </a:prstGeom>
        </p:spPr>
      </p:pic>
      <p:sp>
        <p:nvSpPr>
          <p:cNvPr id="1136" name="Freeform 1115"/>
          <p:cNvSpPr/>
          <p:nvPr/>
        </p:nvSpPr>
        <p:spPr bwMode="auto">
          <a:xfrm>
            <a:off x="624478" y="1364464"/>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8" name="Freeform 1119"/>
          <p:cNvSpPr/>
          <p:nvPr/>
        </p:nvSpPr>
        <p:spPr bwMode="auto">
          <a:xfrm>
            <a:off x="2230576" y="1504182"/>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289049" y="-204115"/>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0" name="标题 1"/>
          <p:cNvSpPr txBox="1"/>
          <p:nvPr/>
        </p:nvSpPr>
        <p:spPr>
          <a:xfrm>
            <a:off x="2271395" y="1398270"/>
            <a:ext cx="1885315" cy="1848485"/>
          </a:xfrm>
          <a:prstGeom prst="rect">
            <a:avLst/>
          </a:prstGeom>
          <a:noFill/>
          <a:ln>
            <a:noFill/>
          </a:ln>
        </p:spPr>
        <p:txBody>
          <a:bodyPr vert="horz" wrap="square" lIns="0" tIns="0" rIns="0" bIns="0" rtlCol="0" anchor="t"/>
          <a:p>
            <a:pPr algn="r">
              <a:lnSpc>
                <a:spcPct val="110000"/>
              </a:lnSpc>
            </a:pPr>
            <a:r>
              <a:rPr kumimoji="1" lang="en-US" altLang="zh-CN" sz="13800">
                <a:ln w="12700">
                  <a:noFill/>
                </a:ln>
                <a:solidFill>
                  <a:srgbClr val="FFC000">
                    <a:alpha val="100000"/>
                  </a:srgbClr>
                </a:solidFill>
                <a:latin typeface="Source Han Sans CN Regular" panose="020B0A00000000000000" charset="-122"/>
                <a:ea typeface="Source Han Sans CN Regular" panose="020B0A00000000000000" charset="-122"/>
                <a:cs typeface="Source Han Sans CN Regular" panose="020B0A00000000000000" charset="-122"/>
              </a:rPr>
              <a:t>01</a:t>
            </a:r>
            <a:endParaRPr kumimoji="1" lang="zh-CN" altLang="en-US"/>
          </a:p>
        </p:txBody>
      </p:sp>
      <p:pic>
        <p:nvPicPr>
          <p:cNvPr id="22" name="图片 21" descr="QQ图片20230825161136"/>
          <p:cNvPicPr>
            <a:picLocks noChangeAspect="1"/>
          </p:cNvPicPr>
          <p:nvPr/>
        </p:nvPicPr>
        <p:blipFill>
          <a:blip r:embed="rId4"/>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36"/>
                                        </p:tgtEl>
                                        <p:attrNameLst>
                                          <p:attrName>style.visibility</p:attrName>
                                        </p:attrNameLst>
                                      </p:cBhvr>
                                      <p:to>
                                        <p:strVal val="visible"/>
                                      </p:to>
                                    </p:set>
                                    <p:animEffect transition="in" filter="barn(inVertical)">
                                      <p:cBhvr>
                                        <p:cTn id="15" dur="500"/>
                                        <p:tgtEl>
                                          <p:spTgt spid="1136"/>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8"/>
                                        </p:tgtEl>
                                        <p:attrNameLst>
                                          <p:attrName>style.visibility</p:attrName>
                                        </p:attrNameLst>
                                      </p:cBhvr>
                                      <p:to>
                                        <p:strVal val="visible"/>
                                      </p:to>
                                    </p:set>
                                    <p:animEffect transition="in" filter="barn(inVertical)">
                                      <p:cBhvr>
                                        <p:cTn id="18" dur="500"/>
                                        <p:tgtEl>
                                          <p:spTgt spid="1138"/>
                                        </p:tgtEl>
                                      </p:cBhvr>
                                    </p:animEffect>
                                  </p:childTnLst>
                                </p:cTn>
                              </p:par>
                              <p:par>
                                <p:cTn id="19" presetID="16" presetClass="entr" presetSubtype="21" fill="hold" grpId="0" nodeType="withEffect">
                                  <p:stCondLst>
                                    <p:cond delay="1500"/>
                                  </p:stCondLst>
                                  <p:childTnLst>
                                    <p:set>
                                      <p:cBhvr>
                                        <p:cTn id="20" dur="1" fill="hold">
                                          <p:stCondLst>
                                            <p:cond delay="0"/>
                                          </p:stCondLst>
                                        </p:cTn>
                                        <p:tgtEl>
                                          <p:spTgt spid="1140"/>
                                        </p:tgtEl>
                                        <p:attrNameLst>
                                          <p:attrName>style.visibility</p:attrName>
                                        </p:attrNameLst>
                                      </p:cBhvr>
                                      <p:to>
                                        <p:strVal val="visible"/>
                                      </p:to>
                                    </p:set>
                                    <p:animEffect transition="in" filter="barn(inVertical)">
                                      <p:cBhvr>
                                        <p:cTn id="21" dur="500"/>
                                        <p:tgtEl>
                                          <p:spTgt spid="1140"/>
                                        </p:tgtEl>
                                      </p:cBhvr>
                                    </p:animEffect>
                                  </p:childTnLst>
                                </p:cTn>
                              </p:par>
                              <p:par>
                                <p:cTn id="22" presetID="42" presetClass="entr" presetSubtype="0" fill="hold" nodeType="withEffect">
                                  <p:stCondLst>
                                    <p:cond delay="1500"/>
                                  </p:stCondLst>
                                  <p:childTnLst>
                                    <p:set>
                                      <p:cBhvr>
                                        <p:cTn id="23" dur="1" fill="hold">
                                          <p:stCondLst>
                                            <p:cond delay="0"/>
                                          </p:stCondLst>
                                        </p:cTn>
                                        <p:tgtEl>
                                          <p:spTgt spid="607"/>
                                        </p:tgtEl>
                                        <p:attrNameLst>
                                          <p:attrName>style.visibility</p:attrName>
                                        </p:attrNameLst>
                                      </p:cBhvr>
                                      <p:to>
                                        <p:strVal val="visible"/>
                                      </p:to>
                                    </p:set>
                                    <p:animEffect transition="in" filter="fade">
                                      <p:cBhvr>
                                        <p:cTn id="24" dur="500"/>
                                        <p:tgtEl>
                                          <p:spTgt spid="607"/>
                                        </p:tgtEl>
                                      </p:cBhvr>
                                    </p:animEffect>
                                    <p:anim calcmode="lin" valueType="num">
                                      <p:cBhvr>
                                        <p:cTn id="25" dur="500" fill="hold"/>
                                        <p:tgtEl>
                                          <p:spTgt spid="607"/>
                                        </p:tgtEl>
                                        <p:attrNameLst>
                                          <p:attrName>ppt_x</p:attrName>
                                        </p:attrNameLst>
                                      </p:cBhvr>
                                      <p:tavLst>
                                        <p:tav tm="0">
                                          <p:val>
                                            <p:strVal val="#ppt_x"/>
                                          </p:val>
                                        </p:tav>
                                        <p:tav tm="100000">
                                          <p:val>
                                            <p:strVal val="#ppt_x"/>
                                          </p:val>
                                        </p:tav>
                                      </p:tavLst>
                                    </p:anim>
                                    <p:anim calcmode="lin" valueType="num">
                                      <p:cBhvr>
                                        <p:cTn id="26" dur="500" fill="hold"/>
                                        <p:tgtEl>
                                          <p:spTgt spid="607"/>
                                        </p:tgtEl>
                                        <p:attrNameLst>
                                          <p:attrName>ppt_y</p:attrName>
                                        </p:attrNameLst>
                                      </p:cBhvr>
                                      <p:tavLst>
                                        <p:tav tm="0">
                                          <p:val>
                                            <p:strVal val="#ppt_y+.1"/>
                                          </p:val>
                                        </p:tav>
                                        <p:tav tm="100000">
                                          <p:val>
                                            <p:strVal val="#ppt_y"/>
                                          </p:val>
                                        </p:tav>
                                      </p:tavLst>
                                    </p:anim>
                                  </p:childTnLst>
                                </p:cTn>
                              </p:par>
                              <p:par>
                                <p:cTn id="27" presetID="16" presetClass="entr" presetSubtype="21" fill="hold" grpId="0" nodeType="withEffect">
                                  <p:stCondLst>
                                    <p:cond delay="1500"/>
                                  </p:stCondLst>
                                  <p:childTnLst>
                                    <p:set>
                                      <p:cBhvr>
                                        <p:cTn id="28" dur="1" fill="hold">
                                          <p:stCondLst>
                                            <p:cond delay="0"/>
                                          </p:stCondLst>
                                        </p:cTn>
                                        <p:tgtEl>
                                          <p:spTgt spid="1137"/>
                                        </p:tgtEl>
                                        <p:attrNameLst>
                                          <p:attrName>style.visibility</p:attrName>
                                        </p:attrNameLst>
                                      </p:cBhvr>
                                      <p:to>
                                        <p:strVal val="visible"/>
                                      </p:to>
                                    </p:set>
                                    <p:animEffect transition="in" filter="barn(inVertical)">
                                      <p:cBhvr>
                                        <p:cTn id="29" dur="500"/>
                                        <p:tgtEl>
                                          <p:spTgt spid="1137"/>
                                        </p:tgtEl>
                                      </p:cBhvr>
                                    </p:animEffect>
                                  </p:childTnLst>
                                </p:cTn>
                              </p:par>
                              <p:par>
                                <p:cTn id="30" presetID="42" presetClass="entr" presetSubtype="0" fill="hold" nodeType="withEffect">
                                  <p:stCondLst>
                                    <p:cond delay="1500"/>
                                  </p:stCondLst>
                                  <p:childTnLst>
                                    <p:set>
                                      <p:cBhvr>
                                        <p:cTn id="31" dur="1" fill="hold">
                                          <p:stCondLst>
                                            <p:cond delay="0"/>
                                          </p:stCondLst>
                                        </p:cTn>
                                        <p:tgtEl>
                                          <p:spTgt spid="1134"/>
                                        </p:tgtEl>
                                        <p:attrNameLst>
                                          <p:attrName>style.visibility</p:attrName>
                                        </p:attrNameLst>
                                      </p:cBhvr>
                                      <p:to>
                                        <p:strVal val="visible"/>
                                      </p:to>
                                    </p:set>
                                    <p:animEffect transition="in" filter="fade">
                                      <p:cBhvr>
                                        <p:cTn id="32" dur="500"/>
                                        <p:tgtEl>
                                          <p:spTgt spid="1134"/>
                                        </p:tgtEl>
                                      </p:cBhvr>
                                    </p:animEffect>
                                    <p:anim calcmode="lin" valueType="num">
                                      <p:cBhvr>
                                        <p:cTn id="33" dur="500" fill="hold"/>
                                        <p:tgtEl>
                                          <p:spTgt spid="1134"/>
                                        </p:tgtEl>
                                        <p:attrNameLst>
                                          <p:attrName>ppt_x</p:attrName>
                                        </p:attrNameLst>
                                      </p:cBhvr>
                                      <p:tavLst>
                                        <p:tav tm="0">
                                          <p:val>
                                            <p:strVal val="#ppt_x"/>
                                          </p:val>
                                        </p:tav>
                                        <p:tav tm="100000">
                                          <p:val>
                                            <p:strVal val="#ppt_x"/>
                                          </p:val>
                                        </p:tav>
                                      </p:tavLst>
                                    </p:anim>
                                    <p:anim calcmode="lin" valueType="num">
                                      <p:cBhvr>
                                        <p:cTn id="34" dur="500" fill="hold"/>
                                        <p:tgtEl>
                                          <p:spTgt spid="1134"/>
                                        </p:tgtEl>
                                        <p:attrNameLst>
                                          <p:attrName>ppt_y</p:attrName>
                                        </p:attrNameLst>
                                      </p:cBhvr>
                                      <p:tavLst>
                                        <p:tav tm="0">
                                          <p:val>
                                            <p:strVal val="#ppt_y+.1"/>
                                          </p:val>
                                        </p:tav>
                                        <p:tav tm="100000">
                                          <p:val>
                                            <p:strVal val="#ppt_y"/>
                                          </p:val>
                                        </p:tav>
                                      </p:tavLst>
                                    </p:anim>
                                  </p:childTnLst>
                                </p:cTn>
                              </p:par>
                              <p:par>
                                <p:cTn id="35" presetID="26" presetClass="emph" presetSubtype="0" fill="hold" grpId="1" nodeType="withEffect">
                                  <p:stCondLst>
                                    <p:cond delay="2000"/>
                                  </p:stCondLst>
                                  <p:childTnLst>
                                    <p:animEffect transition="out" filter="fade">
                                      <p:cBhvr>
                                        <p:cTn id="36" dur="500" tmFilter="0, 0; .2, .5; .8, .5; 1, 0"/>
                                        <p:tgtEl>
                                          <p:spTgt spid="1139"/>
                                        </p:tgtEl>
                                      </p:cBhvr>
                                    </p:animEffect>
                                    <p:animScale>
                                      <p:cBhvr>
                                        <p:cTn id="37" dur="250" autoRev="1" fill="hold"/>
                                        <p:tgtEl>
                                          <p:spTgt spid="1139"/>
                                        </p:tgtEl>
                                      </p:cBhvr>
                                      <p:by x="105000" y="105000"/>
                                    </p:animScale>
                                  </p:childTnLst>
                                </p:cTn>
                              </p:par>
                              <p:par>
                                <p:cTn id="38" presetID="26" presetClass="emph" presetSubtype="0" fill="hold" grpId="1" nodeType="withEffect">
                                  <p:stCondLst>
                                    <p:cond delay="2000"/>
                                  </p:stCondLst>
                                  <p:childTnLst>
                                    <p:animEffect transition="out" filter="fade">
                                      <p:cBhvr>
                                        <p:cTn id="39" dur="500" tmFilter="0, 0; .2, .5; .8, .5; 1, 0"/>
                                        <p:tgtEl>
                                          <p:spTgt spid="1136"/>
                                        </p:tgtEl>
                                      </p:cBhvr>
                                    </p:animEffect>
                                    <p:animScale>
                                      <p:cBhvr>
                                        <p:cTn id="40" dur="250" autoRev="1" fill="hold"/>
                                        <p:tgtEl>
                                          <p:spTgt spid="1136"/>
                                        </p:tgtEl>
                                      </p:cBhvr>
                                      <p:by x="105000" y="105000"/>
                                    </p:animScale>
                                  </p:childTnLst>
                                </p:cTn>
                              </p:par>
                              <p:par>
                                <p:cTn id="41" presetID="26" presetClass="emph" presetSubtype="0" fill="hold" grpId="1" nodeType="withEffect">
                                  <p:stCondLst>
                                    <p:cond delay="2000"/>
                                  </p:stCondLst>
                                  <p:childTnLst>
                                    <p:animEffect transition="out" filter="fade">
                                      <p:cBhvr>
                                        <p:cTn id="42" dur="500" tmFilter="0, 0; .2, .5; .8, .5; 1, 0"/>
                                        <p:tgtEl>
                                          <p:spTgt spid="1138"/>
                                        </p:tgtEl>
                                      </p:cBhvr>
                                    </p:animEffect>
                                    <p:animScale>
                                      <p:cBhvr>
                                        <p:cTn id="43" dur="250" autoRev="1" fill="hold"/>
                                        <p:tgtEl>
                                          <p:spTgt spid="1138"/>
                                        </p:tgtEl>
                                      </p:cBhvr>
                                      <p:by x="105000" y="105000"/>
                                    </p:animScale>
                                  </p:childTnLst>
                                </p:cTn>
                              </p:par>
                              <p:par>
                                <p:cTn id="44" presetID="26" presetClass="emph" presetSubtype="0" fill="hold" grpId="1" nodeType="withEffect">
                                  <p:stCondLst>
                                    <p:cond delay="2000"/>
                                  </p:stCondLst>
                                  <p:childTnLst>
                                    <p:animEffect transition="out" filter="fade">
                                      <p:cBhvr>
                                        <p:cTn id="45" dur="500" tmFilter="0, 0; .2, .5; .8, .5; 1, 0"/>
                                        <p:tgtEl>
                                          <p:spTgt spid="1140"/>
                                        </p:tgtEl>
                                      </p:cBhvr>
                                    </p:animEffect>
                                    <p:animScale>
                                      <p:cBhvr>
                                        <p:cTn id="46" dur="250" autoRev="1" fill="hold"/>
                                        <p:tgtEl>
                                          <p:spTgt spid="1140"/>
                                        </p:tgtEl>
                                      </p:cBhvr>
                                      <p:by x="105000" y="105000"/>
                                    </p:animScale>
                                  </p:childTnLst>
                                </p:cTn>
                              </p:par>
                              <p:par>
                                <p:cTn id="47" presetID="26" presetClass="emph" presetSubtype="0" fill="hold" grpId="1" nodeType="withEffect">
                                  <p:stCondLst>
                                    <p:cond delay="2000"/>
                                  </p:stCondLst>
                                  <p:childTnLst>
                                    <p:animEffect transition="out" filter="fade">
                                      <p:cBhvr>
                                        <p:cTn id="48" dur="500" tmFilter="0, 0; .2, .5; .8, .5; 1, 0"/>
                                        <p:tgtEl>
                                          <p:spTgt spid="1137"/>
                                        </p:tgtEl>
                                      </p:cBhvr>
                                    </p:animEffect>
                                    <p:animScale>
                                      <p:cBhvr>
                                        <p:cTn id="49" dur="250" autoRev="1" fill="hold"/>
                                        <p:tgtEl>
                                          <p:spTgt spid="1137"/>
                                        </p:tgtEl>
                                      </p:cBhvr>
                                      <p:by x="105000" y="105000"/>
                                    </p:animScale>
                                  </p:childTnLst>
                                </p:cTn>
                              </p:par>
                              <p:par>
                                <p:cTn id="50" presetID="16" presetClass="entr" presetSubtype="21" fill="hold" grpId="0" nodeType="withEffect">
                                  <p:stCondLst>
                                    <p:cond delay="2000"/>
                                  </p:stCondLst>
                                  <p:childTnLst>
                                    <p:set>
                                      <p:cBhvr>
                                        <p:cTn id="51" dur="1" fill="hold">
                                          <p:stCondLst>
                                            <p:cond delay="0"/>
                                          </p:stCondLst>
                                        </p:cTn>
                                        <p:tgtEl>
                                          <p:spTgt spid="606"/>
                                        </p:tgtEl>
                                        <p:attrNameLst>
                                          <p:attrName>style.visibility</p:attrName>
                                        </p:attrNameLst>
                                      </p:cBhvr>
                                      <p:to>
                                        <p:strVal val="visible"/>
                                      </p:to>
                                    </p:set>
                                    <p:animEffect transition="in" filter="barn(inVertical)">
                                      <p:cBhvr>
                                        <p:cTn id="52" dur="500"/>
                                        <p:tgtEl>
                                          <p:spTgt spid="606"/>
                                        </p:tgtEl>
                                      </p:cBhvr>
                                    </p:animEffect>
                                  </p:childTnLst>
                                </p:cTn>
                              </p:par>
                              <p:par>
                                <p:cTn id="53" presetID="16" presetClass="entr" presetSubtype="21" fill="hold" nodeType="withEffect">
                                  <p:stCondLst>
                                    <p:cond delay="2000"/>
                                  </p:stCondLst>
                                  <p:childTnLst>
                                    <p:set>
                                      <p:cBhvr>
                                        <p:cTn id="54" dur="1" fill="hold">
                                          <p:stCondLst>
                                            <p:cond delay="0"/>
                                          </p:stCondLst>
                                        </p:cTn>
                                        <p:tgtEl>
                                          <p:spTgt spid="1132"/>
                                        </p:tgtEl>
                                        <p:attrNameLst>
                                          <p:attrName>style.visibility</p:attrName>
                                        </p:attrNameLst>
                                      </p:cBhvr>
                                      <p:to>
                                        <p:strVal val="visible"/>
                                      </p:to>
                                    </p:set>
                                    <p:animEffect transition="in" filter="barn(inVertical)">
                                      <p:cBhvr>
                                        <p:cTn id="55" dur="500"/>
                                        <p:tgtEl>
                                          <p:spTgt spid="1132"/>
                                        </p:tgtEl>
                                      </p:cBhvr>
                                    </p:animEffect>
                                  </p:childTnLst>
                                </p:cTn>
                              </p:par>
                              <p:par>
                                <p:cTn id="56" presetID="21" presetClass="entr" presetSubtype="1" fill="hold" grpId="0" nodeType="withEffect">
                                  <p:stCondLst>
                                    <p:cond delay="2000"/>
                                  </p:stCondLst>
                                  <p:childTnLst>
                                    <p:set>
                                      <p:cBhvr>
                                        <p:cTn id="57" dur="1" fill="hold">
                                          <p:stCondLst>
                                            <p:cond delay="0"/>
                                          </p:stCondLst>
                                        </p:cTn>
                                        <p:tgtEl>
                                          <p:spTgt spid="1141"/>
                                        </p:tgtEl>
                                        <p:attrNameLst>
                                          <p:attrName>style.visibility</p:attrName>
                                        </p:attrNameLst>
                                      </p:cBhvr>
                                      <p:to>
                                        <p:strVal val="visible"/>
                                      </p:to>
                                    </p:set>
                                    <p:animEffect transition="in" filter="wheel(1)">
                                      <p:cBhvr>
                                        <p:cTn id="58" dur="500"/>
                                        <p:tgtEl>
                                          <p:spTgt spid="1141"/>
                                        </p:tgtEl>
                                      </p:cBhvr>
                                    </p:animEffect>
                                  </p:childTnLst>
                                </p:cTn>
                              </p:par>
                              <p:par>
                                <p:cTn id="59" presetID="8" presetClass="emph" presetSubtype="0" fill="hold" grpId="1" nodeType="withEffect">
                                  <p:stCondLst>
                                    <p:cond delay="0"/>
                                  </p:stCondLst>
                                  <p:childTnLst>
                                    <p:animRot by="21600000">
                                      <p:cBhvr>
                                        <p:cTn id="60" dur="3000" fill="hold"/>
                                        <p:tgtEl>
                                          <p:spTgt spid="1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1136" grpId="0" animBg="1"/>
      <p:bldP spid="1136" grpId="1" animBg="1"/>
      <p:bldP spid="1137" grpId="0" animBg="1"/>
      <p:bldP spid="1137" grpId="1" animBg="1"/>
      <p:bldP spid="1138" grpId="0" animBg="1"/>
      <p:bldP spid="1138" grpId="1" animBg="1"/>
      <p:bldP spid="1139" grpId="0" animBg="1"/>
      <p:bldP spid="1139" grpId="1" animBg="1"/>
      <p:bldP spid="1140" grpId="0" animBg="1"/>
      <p:bldP spid="1140" grpId="1" animBg="1"/>
      <p:bldP spid="1141" grpId="0" animBg="1"/>
      <p:bldP spid="114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4392295" y="4900930"/>
            <a:ext cx="3171190" cy="520700"/>
          </a:xfrm>
          <a:prstGeom prst="rect">
            <a:avLst/>
          </a:prstGeom>
          <a:noFill/>
        </p:spPr>
        <p:txBody>
          <a:bodyPr wrap="square" rtlCol="0" anchor="t">
            <a:noAutofit/>
          </a:bodyPr>
          <a:p>
            <a:r>
              <a:rPr lang="zh-CN" altLang="en-US" sz="3200"/>
              <a:t>答案：</a:t>
            </a:r>
            <a:r>
              <a:rPr lang="en-US" altLang="zh-CN" sz="3200"/>
              <a:t>B</a:t>
            </a:r>
            <a:endParaRPr lang="zh-CN" altLang="en-US" sz="3200"/>
          </a:p>
        </p:txBody>
      </p:sp>
      <p:sp>
        <p:nvSpPr>
          <p:cNvPr id="3" name="文本框 2"/>
          <p:cNvSpPr txBox="1"/>
          <p:nvPr/>
        </p:nvSpPr>
        <p:spPr>
          <a:xfrm>
            <a:off x="1951990" y="1628775"/>
            <a:ext cx="6999605" cy="2484120"/>
          </a:xfrm>
          <a:prstGeom prst="rect">
            <a:avLst/>
          </a:prstGeom>
          <a:noFill/>
        </p:spPr>
        <p:txBody>
          <a:bodyPr wrap="square" rtlCol="0" anchor="t">
            <a:noAutofit/>
          </a:bodyPr>
          <a:p>
            <a:r>
              <a:rPr lang="en-US" altLang="zh-CN" sz="3200"/>
              <a:t>16. “</a:t>
            </a:r>
            <a:r>
              <a:rPr lang="zh-CN" altLang="en-US" sz="3200"/>
              <a:t>无废城市</a:t>
            </a:r>
            <a:r>
              <a:rPr lang="en-US" altLang="zh-CN" sz="3200"/>
              <a:t>”</a:t>
            </a:r>
            <a:r>
              <a:rPr lang="zh-CN" altLang="en-US" sz="3200"/>
              <a:t>需要谁的参与？</a:t>
            </a:r>
            <a:endParaRPr lang="zh-CN" altLang="en-US" sz="3200"/>
          </a:p>
          <a:p>
            <a:r>
              <a:rPr lang="en-US" altLang="zh-CN" sz="3200"/>
              <a:t> </a:t>
            </a:r>
            <a:endParaRPr lang="en-US" altLang="zh-CN" sz="3200"/>
          </a:p>
          <a:p>
            <a:r>
              <a:rPr lang="en-US" altLang="zh-CN" sz="3200"/>
              <a:t>A. </a:t>
            </a:r>
            <a:r>
              <a:rPr lang="zh-CN" altLang="en-US" sz="3200"/>
              <a:t>只有清洁工</a:t>
            </a:r>
            <a:endParaRPr lang="zh-CN" altLang="en-US" sz="3200"/>
          </a:p>
          <a:p>
            <a:r>
              <a:rPr lang="en-US" altLang="zh-CN" sz="3200"/>
              <a:t>B. </a:t>
            </a:r>
            <a:r>
              <a:rPr lang="zh-CN" altLang="en-US" sz="3200"/>
              <a:t>每个人都要参与</a:t>
            </a:r>
            <a:endParaRPr lang="zh-CN" altLang="en-US" sz="3200"/>
          </a:p>
          <a:p>
            <a:r>
              <a:rPr lang="en-US" altLang="zh-CN" sz="3200"/>
              <a:t>C. </a:t>
            </a:r>
            <a:r>
              <a:rPr lang="zh-CN" altLang="en-US" sz="3200"/>
              <a:t>只有大人</a:t>
            </a:r>
            <a:endParaRPr lang="zh-CN" altLang="en-US" sz="3200"/>
          </a:p>
          <a:p>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26" presetClass="emph" presetSubtype="0" fill="hold" grpId="1" nodeType="withEffect">
                                  <p:stCondLst>
                                    <p:cond delay="2000"/>
                                  </p:stCondLst>
                                  <p:childTnLst>
                                    <p:animEffect transition="out" filter="fade">
                                      <p:cBhvr>
                                        <p:cTn id="17" dur="500" tmFilter="0, 0; .2, .5; .8, .5; 1, 0"/>
                                        <p:tgtEl>
                                          <p:spTgt spid="1139"/>
                                        </p:tgtEl>
                                      </p:cBhvr>
                                    </p:animEffect>
                                    <p:animScale>
                                      <p:cBhvr>
                                        <p:cTn id="18" dur="250" autoRev="1" fill="hold"/>
                                        <p:tgtEl>
                                          <p:spTgt spid="1139"/>
                                        </p:tgtEl>
                                      </p:cBhvr>
                                      <p:by x="105000" y="105000"/>
                                    </p:animScale>
                                  </p:childTnLst>
                                </p:cTn>
                              </p:par>
                              <p:par>
                                <p:cTn id="19" presetID="26" presetClass="emph" presetSubtype="0" fill="hold" grpId="1" nodeType="withEffect">
                                  <p:stCondLst>
                                    <p:cond delay="2000"/>
                                  </p:stCondLst>
                                  <p:childTnLst>
                                    <p:animEffect transition="out" filter="fade">
                                      <p:cBhvr>
                                        <p:cTn id="20" dur="500" tmFilter="0, 0; .2, .5; .8, .5; 1, 0"/>
                                        <p:tgtEl>
                                          <p:spTgt spid="1140"/>
                                        </p:tgtEl>
                                      </p:cBhvr>
                                    </p:animEffect>
                                    <p:animScale>
                                      <p:cBhvr>
                                        <p:cTn id="21" dur="250" autoRev="1" fill="hold"/>
                                        <p:tgtEl>
                                          <p:spTgt spid="1140"/>
                                        </p:tgtEl>
                                      </p:cBhvr>
                                      <p:by x="105000" y="105000"/>
                                    </p:animScale>
                                  </p:childTnLst>
                                </p:cTn>
                              </p:par>
                              <p:par>
                                <p:cTn id="22" presetID="21" presetClass="entr" presetSubtype="1" fill="hold" grpId="0" nodeType="withEffect">
                                  <p:stCondLst>
                                    <p:cond delay="2000"/>
                                  </p:stCondLst>
                                  <p:childTnLst>
                                    <p:set>
                                      <p:cBhvr>
                                        <p:cTn id="23" dur="1" fill="hold">
                                          <p:stCondLst>
                                            <p:cond delay="0"/>
                                          </p:stCondLst>
                                        </p:cTn>
                                        <p:tgtEl>
                                          <p:spTgt spid="1141"/>
                                        </p:tgtEl>
                                        <p:attrNameLst>
                                          <p:attrName>style.visibility</p:attrName>
                                        </p:attrNameLst>
                                      </p:cBhvr>
                                      <p:to>
                                        <p:strVal val="visible"/>
                                      </p:to>
                                    </p:set>
                                    <p:animEffect transition="in" filter="wheel(1)">
                                      <p:cBhvr>
                                        <p:cTn id="24" dur="500"/>
                                        <p:tgtEl>
                                          <p:spTgt spid="1141"/>
                                        </p:tgtEl>
                                      </p:cBhvr>
                                    </p:animEffect>
                                  </p:childTnLst>
                                </p:cTn>
                              </p:par>
                              <p:par>
                                <p:cTn id="25" presetID="8" presetClass="emph" presetSubtype="0" fill="hold" grpId="1" nodeType="withEffect">
                                  <p:stCondLst>
                                    <p:cond delay="0"/>
                                  </p:stCondLst>
                                  <p:childTnLst>
                                    <p:animRot by="21600000">
                                      <p:cBhvr>
                                        <p:cTn id="26" dur="3000" fill="hold"/>
                                        <p:tgtEl>
                                          <p:spTgt spid="114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 grpId="0" bldLvl="0" animBg="1"/>
      <p:bldP spid="1139" grpId="1" bldLvl="0" animBg="1"/>
      <p:bldP spid="1140" grpId="0" bldLvl="0" animBg="1"/>
      <p:bldP spid="1140" grpId="1" bldLvl="0" animBg="1"/>
      <p:bldP spid="1141" grpId="0" bldLvl="0" animBg="1"/>
      <p:bldP spid="1141"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2011045" y="1599565"/>
            <a:ext cx="7132955" cy="2705735"/>
          </a:xfrm>
          <a:prstGeom prst="rect">
            <a:avLst/>
          </a:prstGeom>
          <a:noFill/>
        </p:spPr>
        <p:txBody>
          <a:bodyPr wrap="square" rtlCol="0" anchor="t">
            <a:noAutofit/>
          </a:bodyPr>
          <a:p>
            <a:r>
              <a:rPr lang="en-US" altLang="zh-CN" sz="3200"/>
              <a:t>17. </a:t>
            </a:r>
            <a:r>
              <a:rPr lang="zh-CN" altLang="en-US" sz="3200"/>
              <a:t>节约用水的做法是？</a:t>
            </a:r>
            <a:endParaRPr lang="zh-CN" altLang="en-US" sz="3200"/>
          </a:p>
          <a:p>
            <a:r>
              <a:rPr lang="en-US" altLang="zh-CN" sz="3200"/>
              <a:t> </a:t>
            </a:r>
            <a:endParaRPr lang="en-US" altLang="zh-CN" sz="3200"/>
          </a:p>
          <a:p>
            <a:r>
              <a:rPr lang="en-US" altLang="zh-CN" sz="3200"/>
              <a:t>A. </a:t>
            </a:r>
            <a:r>
              <a:rPr lang="zh-CN" altLang="en-US" sz="3200"/>
              <a:t>刷牙时一直开着水龙头</a:t>
            </a:r>
            <a:endParaRPr lang="zh-CN" altLang="en-US" sz="3200"/>
          </a:p>
          <a:p>
            <a:r>
              <a:rPr lang="en-US" altLang="zh-CN" sz="3200"/>
              <a:t>B. </a:t>
            </a:r>
            <a:r>
              <a:rPr lang="zh-CN" altLang="en-US" sz="3200"/>
              <a:t>用洗菜水浇花</a:t>
            </a:r>
            <a:endParaRPr lang="zh-CN" altLang="en-US" sz="3200"/>
          </a:p>
          <a:p>
            <a:r>
              <a:rPr lang="en-US" altLang="zh-CN" sz="3200"/>
              <a:t>C. </a:t>
            </a:r>
            <a:r>
              <a:rPr lang="zh-CN" altLang="en-US" sz="3200"/>
              <a:t>每天洗很长时间的澡</a:t>
            </a:r>
            <a:endParaRPr lang="zh-CN" altLang="en-US" sz="3200"/>
          </a:p>
          <a:p>
            <a:endParaRPr lang="zh-CN" altLang="en-US" sz="3200"/>
          </a:p>
        </p:txBody>
      </p:sp>
      <p:sp>
        <p:nvSpPr>
          <p:cNvPr id="3" name="文本框 2"/>
          <p:cNvSpPr txBox="1"/>
          <p:nvPr/>
        </p:nvSpPr>
        <p:spPr>
          <a:xfrm>
            <a:off x="4957445" y="5128895"/>
            <a:ext cx="2066290" cy="636905"/>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989455" y="1406525"/>
            <a:ext cx="7154545" cy="2898775"/>
          </a:xfrm>
          <a:prstGeom prst="rect">
            <a:avLst/>
          </a:prstGeom>
          <a:noFill/>
        </p:spPr>
        <p:txBody>
          <a:bodyPr wrap="square" rtlCol="0" anchor="t">
            <a:noAutofit/>
          </a:bodyPr>
          <a:p>
            <a:r>
              <a:rPr lang="en-US" altLang="zh-CN" sz="3200"/>
              <a:t>18. </a:t>
            </a:r>
            <a:r>
              <a:rPr lang="zh-CN" altLang="en-US" sz="3200"/>
              <a:t>废旧衣服属于什么垃圾？</a:t>
            </a:r>
            <a:endParaRPr lang="zh-CN" altLang="en-US" sz="3200"/>
          </a:p>
          <a:p>
            <a:r>
              <a:rPr lang="en-US" altLang="zh-CN" sz="3200"/>
              <a:t> </a:t>
            </a:r>
            <a:endParaRPr lang="en-US" altLang="zh-CN" sz="3200"/>
          </a:p>
          <a:p>
            <a:r>
              <a:rPr lang="en-US" altLang="zh-CN" sz="3200"/>
              <a:t>A. </a:t>
            </a:r>
            <a:r>
              <a:rPr lang="zh-CN" altLang="en-US" sz="3200"/>
              <a:t>可回收物（捐赠或回收）</a:t>
            </a:r>
            <a:endParaRPr lang="zh-CN" altLang="en-US" sz="3200"/>
          </a:p>
          <a:p>
            <a:r>
              <a:rPr lang="en-US" altLang="zh-CN" sz="3200"/>
              <a:t>B. </a:t>
            </a:r>
            <a:r>
              <a:rPr lang="zh-CN" altLang="en-US" sz="3200"/>
              <a:t>有害垃圾</a:t>
            </a:r>
            <a:endParaRPr lang="zh-CN" altLang="en-US" sz="3200"/>
          </a:p>
          <a:p>
            <a:r>
              <a:rPr lang="en-US" altLang="zh-CN" sz="3200"/>
              <a:t>C. </a:t>
            </a:r>
            <a:r>
              <a:rPr lang="zh-CN" altLang="en-US" sz="3200"/>
              <a:t>厨余垃圾</a:t>
            </a:r>
            <a:endParaRPr lang="zh-CN" altLang="en-US" sz="3200"/>
          </a:p>
        </p:txBody>
      </p:sp>
      <p:sp>
        <p:nvSpPr>
          <p:cNvPr id="3" name="文本框 2"/>
          <p:cNvSpPr txBox="1"/>
          <p:nvPr/>
        </p:nvSpPr>
        <p:spPr>
          <a:xfrm>
            <a:off x="4622800" y="4808855"/>
            <a:ext cx="4648200" cy="537210"/>
          </a:xfrm>
          <a:prstGeom prst="rect">
            <a:avLst/>
          </a:prstGeom>
          <a:noFill/>
        </p:spPr>
        <p:txBody>
          <a:bodyPr wrap="square" rtlCol="0" anchor="t">
            <a:noAutofit/>
          </a:bodyPr>
          <a:p>
            <a:r>
              <a:rPr lang="zh-CN" altLang="en-US" sz="3200"/>
              <a:t>答案：</a:t>
            </a:r>
            <a:r>
              <a:rPr lang="en-US" altLang="zh-CN" sz="3200"/>
              <a:t>A</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26" presetClass="emph" presetSubtype="0" fill="hold" grpId="1" nodeType="withEffect">
                                  <p:stCondLst>
                                    <p:cond delay="2000"/>
                                  </p:stCondLst>
                                  <p:childTnLst>
                                    <p:animEffect transition="out" filter="fade">
                                      <p:cBhvr>
                                        <p:cTn id="11" dur="500" tmFilter="0, 0; .2, .5; .8, .5; 1, 0"/>
                                        <p:tgtEl>
                                          <p:spTgt spid="1139"/>
                                        </p:tgtEl>
                                      </p:cBhvr>
                                    </p:animEffect>
                                    <p:animScale>
                                      <p:cBhvr>
                                        <p:cTn id="12" dur="250" autoRev="1" fill="hold"/>
                                        <p:tgtEl>
                                          <p:spTgt spid="1139"/>
                                        </p:tgtEl>
                                      </p:cBhvr>
                                      <p:by x="105000" y="105000"/>
                                    </p:animScale>
                                  </p:childTnLst>
                                </p:cTn>
                              </p:par>
                              <p:par>
                                <p:cTn id="13" presetID="26" presetClass="emph" presetSubtype="0" fill="hold" grpId="1" nodeType="withEffect">
                                  <p:stCondLst>
                                    <p:cond delay="2000"/>
                                  </p:stCondLst>
                                  <p:childTnLst>
                                    <p:animEffect transition="out" filter="fade">
                                      <p:cBhvr>
                                        <p:cTn id="14" dur="500" tmFilter="0, 0; .2, .5; .8, .5; 1, 0"/>
                                        <p:tgtEl>
                                          <p:spTgt spid="1140"/>
                                        </p:tgtEl>
                                      </p:cBhvr>
                                    </p:animEffect>
                                    <p:animScale>
                                      <p:cBhvr>
                                        <p:cTn id="15" dur="250" autoRev="1" fill="hold"/>
                                        <p:tgtEl>
                                          <p:spTgt spid="1140"/>
                                        </p:tgtEl>
                                      </p:cBhvr>
                                      <p:by x="105000" y="105000"/>
                                    </p:animScale>
                                  </p:childTnLst>
                                </p:cTn>
                              </p:par>
                              <p:par>
                                <p:cTn id="16" presetID="26" presetClass="emph" presetSubtype="0" fill="hold" grpId="1" nodeType="withEffect">
                                  <p:stCondLst>
                                    <p:cond delay="2000"/>
                                  </p:stCondLst>
                                  <p:childTnLst>
                                    <p:animEffect transition="out" filter="fade">
                                      <p:cBhvr>
                                        <p:cTn id="17" dur="500" tmFilter="0, 0; .2, .5; .8, .5; 1, 0"/>
                                        <p:tgtEl>
                                          <p:spTgt spid="1137"/>
                                        </p:tgtEl>
                                      </p:cBhvr>
                                    </p:animEffect>
                                    <p:animScale>
                                      <p:cBhvr>
                                        <p:cTn id="18" dur="250" autoRev="1" fill="hold"/>
                                        <p:tgtEl>
                                          <p:spTgt spid="1137"/>
                                        </p:tgtEl>
                                      </p:cBhvr>
                                      <p:by x="105000" y="105000"/>
                                    </p:animScale>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1" bldLvl="0" animBg="1"/>
      <p:bldP spid="1139" grpId="1" bldLvl="0" animBg="1"/>
      <p:bldP spid="1140" grpId="1" bldLvl="0" animBg="1"/>
      <p:bldP spid="3" grpId="0"/>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2061845" y="1334135"/>
            <a:ext cx="7082155" cy="2781935"/>
          </a:xfrm>
          <a:prstGeom prst="rect">
            <a:avLst/>
          </a:prstGeom>
          <a:noFill/>
        </p:spPr>
        <p:txBody>
          <a:bodyPr wrap="square" rtlCol="0" anchor="t">
            <a:noAutofit/>
          </a:bodyPr>
          <a:p>
            <a:r>
              <a:rPr lang="en-US" altLang="zh-CN" sz="3200"/>
              <a:t>19. </a:t>
            </a:r>
            <a:r>
              <a:rPr lang="zh-CN" altLang="en-US" sz="3200"/>
              <a:t>下列哪项会增加垃圾产生？</a:t>
            </a:r>
            <a:endParaRPr lang="zh-CN" altLang="en-US" sz="3200"/>
          </a:p>
          <a:p>
            <a:r>
              <a:rPr lang="en-US" altLang="zh-CN" sz="3200"/>
              <a:t> </a:t>
            </a:r>
            <a:endParaRPr lang="en-US" altLang="zh-CN" sz="3200"/>
          </a:p>
          <a:p>
            <a:r>
              <a:rPr lang="en-US" altLang="zh-CN" sz="3200"/>
              <a:t>A. </a:t>
            </a:r>
            <a:r>
              <a:rPr lang="zh-CN" altLang="en-US" sz="3200"/>
              <a:t>少买不必要的玩具</a:t>
            </a:r>
            <a:endParaRPr lang="zh-CN" altLang="en-US" sz="3200"/>
          </a:p>
          <a:p>
            <a:r>
              <a:rPr lang="en-US" altLang="zh-CN" sz="3200"/>
              <a:t>B. </a:t>
            </a:r>
            <a:r>
              <a:rPr lang="zh-CN" altLang="en-US" sz="3200"/>
              <a:t>快递包装直接扔掉</a:t>
            </a:r>
            <a:endParaRPr lang="zh-CN" altLang="en-US" sz="3200"/>
          </a:p>
          <a:p>
            <a:r>
              <a:rPr lang="en-US" altLang="zh-CN" sz="3200"/>
              <a:t>C. </a:t>
            </a:r>
            <a:r>
              <a:rPr lang="zh-CN" altLang="en-US" sz="3200"/>
              <a:t>用钢笔代替一次性圆珠笔</a:t>
            </a:r>
            <a:endParaRPr lang="zh-CN" altLang="en-US" sz="3200"/>
          </a:p>
          <a:p>
            <a:endParaRPr lang="zh-CN" altLang="en-US" sz="3200"/>
          </a:p>
        </p:txBody>
      </p:sp>
      <p:sp>
        <p:nvSpPr>
          <p:cNvPr id="3" name="文本框 2"/>
          <p:cNvSpPr txBox="1"/>
          <p:nvPr/>
        </p:nvSpPr>
        <p:spPr>
          <a:xfrm>
            <a:off x="4653915" y="4808855"/>
            <a:ext cx="4704080" cy="706755"/>
          </a:xfrm>
          <a:prstGeom prst="rect">
            <a:avLst/>
          </a:prstGeom>
          <a:noFill/>
        </p:spPr>
        <p:txBody>
          <a:bodyPr wrap="square" rtlCol="0" anchor="t">
            <a:noAutofit/>
          </a:bodyPr>
          <a:p>
            <a:r>
              <a:rPr lang="zh-CN" altLang="en-US" sz="3200"/>
              <a:t>答案：</a:t>
            </a:r>
            <a:r>
              <a:rPr lang="en-US" altLang="zh-CN" sz="3200"/>
              <a:t>B</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 calcmode="lin" valueType="num">
                                      <p:cBhvr additive="base">
                                        <p:cTn id="12" dur="500" fill="hold"/>
                                        <p:tgtEl>
                                          <p:spTgt spid="1139"/>
                                        </p:tgtEl>
                                        <p:attrNameLst>
                                          <p:attrName>ppt_x</p:attrName>
                                        </p:attrNameLst>
                                      </p:cBhvr>
                                      <p:tavLst>
                                        <p:tav tm="0">
                                          <p:val>
                                            <p:strVal val="#ppt_x"/>
                                          </p:val>
                                        </p:tav>
                                        <p:tav tm="100000">
                                          <p:val>
                                            <p:strVal val="#ppt_x"/>
                                          </p:val>
                                        </p:tav>
                                      </p:tavLst>
                                    </p:anim>
                                    <p:anim calcmode="lin" valueType="num">
                                      <p:cBhvr additive="base">
                                        <p:cTn id="13" dur="500" fill="hold"/>
                                        <p:tgtEl>
                                          <p:spTgt spid="1139"/>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1500"/>
                                  </p:stCondLst>
                                  <p:childTnLst>
                                    <p:set>
                                      <p:cBhvr>
                                        <p:cTn id="15" dur="1" fill="hold">
                                          <p:stCondLst>
                                            <p:cond delay="0"/>
                                          </p:stCondLst>
                                        </p:cTn>
                                        <p:tgtEl>
                                          <p:spTgt spid="1140"/>
                                        </p:tgtEl>
                                        <p:attrNameLst>
                                          <p:attrName>style.visibility</p:attrName>
                                        </p:attrNameLst>
                                      </p:cBhvr>
                                      <p:to>
                                        <p:strVal val="visible"/>
                                      </p:to>
                                    </p:set>
                                    <p:animEffect transition="in" filter="barn(inVertical)">
                                      <p:cBhvr>
                                        <p:cTn id="16" dur="500"/>
                                        <p:tgtEl>
                                          <p:spTgt spid="1140"/>
                                        </p:tgtEl>
                                      </p:cBhvr>
                                    </p:animEffect>
                                  </p:childTnLst>
                                </p:cTn>
                              </p:par>
                              <p:par>
                                <p:cTn id="17" presetID="16" presetClass="entr" presetSubtype="21" fill="hold" grpId="0" nodeType="withEffect">
                                  <p:stCondLst>
                                    <p:cond delay="1500"/>
                                  </p:stCondLst>
                                  <p:childTnLst>
                                    <p:set>
                                      <p:cBhvr>
                                        <p:cTn id="18" dur="1" fill="hold">
                                          <p:stCondLst>
                                            <p:cond delay="0"/>
                                          </p:stCondLst>
                                        </p:cTn>
                                        <p:tgtEl>
                                          <p:spTgt spid="1137"/>
                                        </p:tgtEl>
                                        <p:attrNameLst>
                                          <p:attrName>style.visibility</p:attrName>
                                        </p:attrNameLst>
                                      </p:cBhvr>
                                      <p:to>
                                        <p:strVal val="visible"/>
                                      </p:to>
                                    </p:set>
                                    <p:animEffect transition="in" filter="barn(inVertical)">
                                      <p:cBhvr>
                                        <p:cTn id="19" dur="500"/>
                                        <p:tgtEl>
                                          <p:spTgt spid="1137"/>
                                        </p:tgtEl>
                                      </p:cBhvr>
                                    </p:animEffect>
                                  </p:childTnLst>
                                </p:cTn>
                              </p:par>
                              <p:par>
                                <p:cTn id="20" presetID="26" presetClass="emph" presetSubtype="0" fill="hold" grpId="1" nodeType="withEffect">
                                  <p:stCondLst>
                                    <p:cond delay="2000"/>
                                  </p:stCondLst>
                                  <p:childTnLst>
                                    <p:animEffect transition="out" filter="fade">
                                      <p:cBhvr>
                                        <p:cTn id="21" dur="500" tmFilter="0, 0; .2, .5; .8, .5; 1, 0"/>
                                        <p:tgtEl>
                                          <p:spTgt spid="1139"/>
                                        </p:tgtEl>
                                      </p:cBhvr>
                                    </p:animEffect>
                                    <p:animScale>
                                      <p:cBhvr>
                                        <p:cTn id="22" dur="250" autoRev="1" fill="hold"/>
                                        <p:tgtEl>
                                          <p:spTgt spid="1139"/>
                                        </p:tgtEl>
                                      </p:cBhvr>
                                      <p:by x="105000" y="105000"/>
                                    </p:animScale>
                                  </p:childTnLst>
                                </p:cTn>
                              </p:par>
                              <p:par>
                                <p:cTn id="23" presetID="26" presetClass="emph" presetSubtype="0" fill="hold" grpId="1" nodeType="withEffect">
                                  <p:stCondLst>
                                    <p:cond delay="2000"/>
                                  </p:stCondLst>
                                  <p:childTnLst>
                                    <p:animEffect transition="out" filter="fade">
                                      <p:cBhvr>
                                        <p:cTn id="24" dur="500" tmFilter="0, 0; .2, .5; .8, .5; 1, 0"/>
                                        <p:tgtEl>
                                          <p:spTgt spid="1140"/>
                                        </p:tgtEl>
                                      </p:cBhvr>
                                    </p:animEffect>
                                    <p:animScale>
                                      <p:cBhvr>
                                        <p:cTn id="25" dur="250" autoRev="1" fill="hold"/>
                                        <p:tgtEl>
                                          <p:spTgt spid="1140"/>
                                        </p:tgtEl>
                                      </p:cBhvr>
                                      <p:by x="105000" y="105000"/>
                                    </p:animScale>
                                  </p:childTnLst>
                                </p:cTn>
                              </p:par>
                              <p:par>
                                <p:cTn id="26" presetID="26" presetClass="emph" presetSubtype="0" fill="hold" grpId="1" nodeType="withEffect">
                                  <p:stCondLst>
                                    <p:cond delay="2000"/>
                                  </p:stCondLst>
                                  <p:childTnLst>
                                    <p:animEffect transition="out" filter="fade">
                                      <p:cBhvr>
                                        <p:cTn id="27" dur="500" tmFilter="0, 0; .2, .5; .8, .5; 1, 0"/>
                                        <p:tgtEl>
                                          <p:spTgt spid="1137"/>
                                        </p:tgtEl>
                                      </p:cBhvr>
                                    </p:animEffect>
                                    <p:animScale>
                                      <p:cBhvr>
                                        <p:cTn id="28" dur="250" autoRev="1" fill="hold"/>
                                        <p:tgtEl>
                                          <p:spTgt spid="1137"/>
                                        </p:tgtEl>
                                      </p:cBhvr>
                                      <p:by x="105000" y="105000"/>
                                    </p:animScale>
                                  </p:childTnLst>
                                </p:cTn>
                              </p:par>
                              <p:par>
                                <p:cTn id="29" presetID="21" presetClass="entr" presetSubtype="1" fill="hold" grpId="0" nodeType="withEffect">
                                  <p:stCondLst>
                                    <p:cond delay="2000"/>
                                  </p:stCondLst>
                                  <p:childTnLst>
                                    <p:set>
                                      <p:cBhvr>
                                        <p:cTn id="30" dur="1" fill="hold">
                                          <p:stCondLst>
                                            <p:cond delay="0"/>
                                          </p:stCondLst>
                                        </p:cTn>
                                        <p:tgtEl>
                                          <p:spTgt spid="1141"/>
                                        </p:tgtEl>
                                        <p:attrNameLst>
                                          <p:attrName>style.visibility</p:attrName>
                                        </p:attrNameLst>
                                      </p:cBhvr>
                                      <p:to>
                                        <p:strVal val="visible"/>
                                      </p:to>
                                    </p:set>
                                    <p:animEffect transition="in" filter="wheel(1)">
                                      <p:cBhvr>
                                        <p:cTn id="31" dur="500"/>
                                        <p:tgtEl>
                                          <p:spTgt spid="1141"/>
                                        </p:tgtEl>
                                      </p:cBhvr>
                                    </p:animEffect>
                                  </p:childTnLst>
                                </p:cTn>
                              </p:par>
                              <p:par>
                                <p:cTn id="32" presetID="8" presetClass="emph" presetSubtype="0" fill="hold" grpId="1" nodeType="withEffect">
                                  <p:stCondLst>
                                    <p:cond delay="0"/>
                                  </p:stCondLst>
                                  <p:childTnLst>
                                    <p:animRot by="21600000">
                                      <p:cBhvr>
                                        <p:cTn id="33" dur="3000" fill="hold"/>
                                        <p:tgtEl>
                                          <p:spTgt spid="1141"/>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additive="base">
                                        <p:cTn id="3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54450" y="4808847"/>
            <a:ext cx="12600755" cy="2049174"/>
          </a:xfrm>
          <a:prstGeom prst="rect">
            <a:avLst/>
          </a:prstGeom>
        </p:spPr>
      </p:pic>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28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2" name="文本框 1"/>
          <p:cNvSpPr txBox="1"/>
          <p:nvPr/>
        </p:nvSpPr>
        <p:spPr>
          <a:xfrm>
            <a:off x="1986915" y="1482090"/>
            <a:ext cx="7157085" cy="2576195"/>
          </a:xfrm>
          <a:prstGeom prst="rect">
            <a:avLst/>
          </a:prstGeom>
          <a:noFill/>
        </p:spPr>
        <p:txBody>
          <a:bodyPr wrap="square" rtlCol="0" anchor="t">
            <a:noAutofit/>
          </a:bodyPr>
          <a:p>
            <a:r>
              <a:rPr lang="en-US" altLang="zh-CN" sz="3200"/>
              <a:t>20. “</a:t>
            </a:r>
            <a:r>
              <a:rPr lang="zh-CN" altLang="en-US" sz="3200"/>
              <a:t>无废城市</a:t>
            </a:r>
            <a:r>
              <a:rPr lang="en-US" altLang="zh-CN" sz="3200"/>
              <a:t>”</a:t>
            </a:r>
            <a:r>
              <a:rPr lang="zh-CN" altLang="en-US" sz="3200"/>
              <a:t>的最终目标是？</a:t>
            </a:r>
            <a:endParaRPr lang="zh-CN" altLang="en-US" sz="3200"/>
          </a:p>
          <a:p>
            <a:r>
              <a:rPr lang="en-US" altLang="zh-CN" sz="3200"/>
              <a:t> </a:t>
            </a:r>
            <a:endParaRPr lang="en-US" altLang="zh-CN" sz="3200"/>
          </a:p>
          <a:p>
            <a:r>
              <a:rPr lang="en-US" altLang="zh-CN" sz="3200"/>
              <a:t>A. </a:t>
            </a:r>
            <a:r>
              <a:rPr lang="zh-CN" altLang="en-US" sz="3200"/>
              <a:t>让垃圾越来越少，资源循环利用</a:t>
            </a:r>
            <a:endParaRPr lang="zh-CN" altLang="en-US" sz="3200"/>
          </a:p>
          <a:p>
            <a:r>
              <a:rPr lang="en-US" altLang="zh-CN" sz="3200"/>
              <a:t>B. </a:t>
            </a:r>
            <a:r>
              <a:rPr lang="zh-CN" altLang="en-US" sz="3200"/>
              <a:t>把垃圾都烧掉</a:t>
            </a:r>
            <a:endParaRPr lang="zh-CN" altLang="en-US" sz="3200"/>
          </a:p>
          <a:p>
            <a:r>
              <a:rPr lang="en-US" altLang="zh-CN" sz="3200"/>
              <a:t>C. </a:t>
            </a:r>
            <a:r>
              <a:rPr lang="zh-CN" altLang="en-US" sz="3200"/>
              <a:t>让城市变干净就行</a:t>
            </a:r>
            <a:endParaRPr lang="zh-CN" altLang="en-US" sz="3200"/>
          </a:p>
          <a:p>
            <a:endParaRPr lang="zh-CN" altLang="en-US" sz="3200"/>
          </a:p>
        </p:txBody>
      </p:sp>
      <p:sp>
        <p:nvSpPr>
          <p:cNvPr id="3" name="文本框 2"/>
          <p:cNvSpPr txBox="1"/>
          <p:nvPr/>
        </p:nvSpPr>
        <p:spPr>
          <a:xfrm>
            <a:off x="4173855" y="4898390"/>
            <a:ext cx="5097145" cy="626745"/>
          </a:xfrm>
          <a:prstGeom prst="rect">
            <a:avLst/>
          </a:prstGeom>
          <a:noFill/>
        </p:spPr>
        <p:txBody>
          <a:bodyPr wrap="square" rtlCol="0" anchor="t">
            <a:noAutofit/>
          </a:bodyPr>
          <a:p>
            <a:r>
              <a:rPr lang="zh-CN" altLang="en-US" sz="3200"/>
              <a:t>答案：</a:t>
            </a:r>
            <a:r>
              <a:rPr lang="en-US" altLang="zh-CN" sz="3200"/>
              <a:t>A</a:t>
            </a:r>
            <a:endParaRPr lang="zh-CN" altLang="en-US" sz="3200"/>
          </a:p>
        </p:txBody>
      </p:sp>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40"/>
                                        </p:tgtEl>
                                        <p:attrNameLst>
                                          <p:attrName>style.visibility</p:attrName>
                                        </p:attrNameLst>
                                      </p:cBhvr>
                                      <p:to>
                                        <p:strVal val="visible"/>
                                      </p:to>
                                    </p:set>
                                    <p:animEffect transition="in" filter="barn(inVertical)">
                                      <p:cBhvr>
                                        <p:cTn id="15" dur="500"/>
                                        <p:tgtEl>
                                          <p:spTgt spid="1140"/>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7"/>
                                        </p:tgtEl>
                                        <p:attrNameLst>
                                          <p:attrName>style.visibility</p:attrName>
                                        </p:attrNameLst>
                                      </p:cBhvr>
                                      <p:to>
                                        <p:strVal val="visible"/>
                                      </p:to>
                                    </p:set>
                                    <p:animEffect transition="in" filter="barn(inVertical)">
                                      <p:cBhvr>
                                        <p:cTn id="18" dur="500"/>
                                        <p:tgtEl>
                                          <p:spTgt spid="1137"/>
                                        </p:tgtEl>
                                      </p:cBhvr>
                                    </p:animEffect>
                                  </p:childTnLst>
                                </p:cTn>
                              </p:par>
                              <p:par>
                                <p:cTn id="19" presetID="26" presetClass="emph" presetSubtype="0" fill="hold" grpId="1" nodeType="withEffect">
                                  <p:stCondLst>
                                    <p:cond delay="2000"/>
                                  </p:stCondLst>
                                  <p:childTnLst>
                                    <p:animEffect transition="out" filter="fade">
                                      <p:cBhvr>
                                        <p:cTn id="20" dur="500" tmFilter="0, 0; .2, .5; .8, .5; 1, 0"/>
                                        <p:tgtEl>
                                          <p:spTgt spid="1139"/>
                                        </p:tgtEl>
                                      </p:cBhvr>
                                    </p:animEffect>
                                    <p:animScale>
                                      <p:cBhvr>
                                        <p:cTn id="21" dur="250" autoRev="1" fill="hold"/>
                                        <p:tgtEl>
                                          <p:spTgt spid="1139"/>
                                        </p:tgtEl>
                                      </p:cBhvr>
                                      <p:by x="105000" y="105000"/>
                                    </p:animScale>
                                  </p:childTnLst>
                                </p:cTn>
                              </p:par>
                              <p:par>
                                <p:cTn id="22" presetID="26" presetClass="emph" presetSubtype="0" fill="hold" grpId="1" nodeType="withEffect">
                                  <p:stCondLst>
                                    <p:cond delay="2000"/>
                                  </p:stCondLst>
                                  <p:childTnLst>
                                    <p:animEffect transition="out" filter="fade">
                                      <p:cBhvr>
                                        <p:cTn id="23" dur="500" tmFilter="0, 0; .2, .5; .8, .5; 1, 0"/>
                                        <p:tgtEl>
                                          <p:spTgt spid="1140"/>
                                        </p:tgtEl>
                                      </p:cBhvr>
                                    </p:animEffect>
                                    <p:animScale>
                                      <p:cBhvr>
                                        <p:cTn id="24" dur="250" autoRev="1" fill="hold"/>
                                        <p:tgtEl>
                                          <p:spTgt spid="1140"/>
                                        </p:tgtEl>
                                      </p:cBhvr>
                                      <p:by x="105000" y="105000"/>
                                    </p:animScale>
                                  </p:childTnLst>
                                </p:cTn>
                              </p:par>
                              <p:par>
                                <p:cTn id="25" presetID="26" presetClass="emph" presetSubtype="0" fill="hold" grpId="1" nodeType="withEffect">
                                  <p:stCondLst>
                                    <p:cond delay="2000"/>
                                  </p:stCondLst>
                                  <p:childTnLst>
                                    <p:animEffect transition="out" filter="fade">
                                      <p:cBhvr>
                                        <p:cTn id="26" dur="500" tmFilter="0, 0; .2, .5; .8, .5; 1, 0"/>
                                        <p:tgtEl>
                                          <p:spTgt spid="1137"/>
                                        </p:tgtEl>
                                      </p:cBhvr>
                                    </p:animEffect>
                                    <p:animScale>
                                      <p:cBhvr>
                                        <p:cTn id="27" dur="250" autoRev="1" fill="hold"/>
                                        <p:tgtEl>
                                          <p:spTgt spid="1137"/>
                                        </p:tgtEl>
                                      </p:cBhvr>
                                      <p:by x="105000" y="105000"/>
                                    </p:animScale>
                                  </p:childTnLst>
                                </p:cTn>
                              </p:par>
                              <p:par>
                                <p:cTn id="28" presetID="21" presetClass="entr" presetSubtype="1" fill="hold" grpId="0" nodeType="withEffect">
                                  <p:stCondLst>
                                    <p:cond delay="2000"/>
                                  </p:stCondLst>
                                  <p:childTnLst>
                                    <p:set>
                                      <p:cBhvr>
                                        <p:cTn id="29" dur="1" fill="hold">
                                          <p:stCondLst>
                                            <p:cond delay="0"/>
                                          </p:stCondLst>
                                        </p:cTn>
                                        <p:tgtEl>
                                          <p:spTgt spid="1141"/>
                                        </p:tgtEl>
                                        <p:attrNameLst>
                                          <p:attrName>style.visibility</p:attrName>
                                        </p:attrNameLst>
                                      </p:cBhvr>
                                      <p:to>
                                        <p:strVal val="visible"/>
                                      </p:to>
                                    </p:set>
                                    <p:animEffect transition="in" filter="wheel(1)">
                                      <p:cBhvr>
                                        <p:cTn id="30" dur="500"/>
                                        <p:tgtEl>
                                          <p:spTgt spid="1141"/>
                                        </p:tgtEl>
                                      </p:cBhvr>
                                    </p:animEffect>
                                  </p:childTnLst>
                                </p:cTn>
                              </p:par>
                              <p:par>
                                <p:cTn id="31" presetID="8" presetClass="emph" presetSubtype="0" fill="hold" grpId="1" nodeType="withEffect">
                                  <p:stCondLst>
                                    <p:cond delay="0"/>
                                  </p:stCondLst>
                                  <p:childTnLst>
                                    <p:animRot by="21600000">
                                      <p:cBhvr>
                                        <p:cTn id="32" dur="3000" fill="hold"/>
                                        <p:tgtEl>
                                          <p:spTgt spid="11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bldLvl="0" animBg="1"/>
      <p:bldP spid="1137"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876403" y="5264778"/>
            <a:ext cx="9930142" cy="1692704"/>
          </a:xfrm>
          <a:prstGeom prst="rect">
            <a:avLst/>
          </a:prstGeom>
        </p:spPr>
      </p:pic>
      <p:grpSp>
        <p:nvGrpSpPr>
          <p:cNvPr id="2" name="组合 1"/>
          <p:cNvGrpSpPr/>
          <p:nvPr/>
        </p:nvGrpSpPr>
        <p:grpSpPr>
          <a:xfrm>
            <a:off x="-718680" y="-59653"/>
            <a:ext cx="4620908" cy="6957141"/>
            <a:chOff x="4051300" y="3175"/>
            <a:chExt cx="4552950" cy="6854826"/>
          </a:xfrm>
        </p:grpSpPr>
        <p:sp>
          <p:nvSpPr>
            <p:cNvPr id="3" name="Freeform 40640"/>
            <p:cNvSpPr/>
            <p:nvPr/>
          </p:nvSpPr>
          <p:spPr bwMode="auto">
            <a:xfrm>
              <a:off x="4051300" y="3175"/>
              <a:ext cx="4552950" cy="5951538"/>
            </a:xfrm>
            <a:custGeom>
              <a:avLst/>
              <a:gdLst>
                <a:gd name="T0" fmla="*/ 0 w 1593"/>
                <a:gd name="T1" fmla="*/ 0 h 2083"/>
                <a:gd name="T2" fmla="*/ 0 w 1593"/>
                <a:gd name="T3" fmla="*/ 1405 h 2083"/>
                <a:gd name="T4" fmla="*/ 1416 w 1593"/>
                <a:gd name="T5" fmla="*/ 0 h 2083"/>
                <a:gd name="T6" fmla="*/ 0 w 1593"/>
                <a:gd name="T7" fmla="*/ 0 h 2083"/>
              </a:gdLst>
              <a:ahLst/>
              <a:cxnLst>
                <a:cxn ang="0">
                  <a:pos x="T0" y="T1"/>
                </a:cxn>
                <a:cxn ang="0">
                  <a:pos x="T2" y="T3"/>
                </a:cxn>
                <a:cxn ang="0">
                  <a:pos x="T4" y="T5"/>
                </a:cxn>
                <a:cxn ang="0">
                  <a:pos x="T6" y="T7"/>
                </a:cxn>
              </a:cxnLst>
              <a:rect l="0" t="0" r="r" b="b"/>
              <a:pathLst>
                <a:path w="1593" h="2083">
                  <a:moveTo>
                    <a:pt x="0" y="0"/>
                  </a:moveTo>
                  <a:cubicBezTo>
                    <a:pt x="0" y="1405"/>
                    <a:pt x="0" y="1405"/>
                    <a:pt x="0" y="1405"/>
                  </a:cubicBezTo>
                  <a:cubicBezTo>
                    <a:pt x="0" y="1405"/>
                    <a:pt x="1593" y="2083"/>
                    <a:pt x="1416" y="0"/>
                  </a:cubicBezTo>
                  <a:lnTo>
                    <a:pt x="0" y="0"/>
                  </a:lnTo>
                  <a:close/>
                </a:path>
              </a:pathLst>
            </a:custGeom>
            <a:solidFill>
              <a:srgbClr val="3F9B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4" name="Freeform 40641"/>
            <p:cNvSpPr/>
            <p:nvPr/>
          </p:nvSpPr>
          <p:spPr bwMode="auto">
            <a:xfrm>
              <a:off x="4051300" y="611188"/>
              <a:ext cx="3143250" cy="6246813"/>
            </a:xfrm>
            <a:custGeom>
              <a:avLst/>
              <a:gdLst>
                <a:gd name="T0" fmla="*/ 693 w 1100"/>
                <a:gd name="T1" fmla="*/ 1120 h 2186"/>
                <a:gd name="T2" fmla="*/ 673 w 1100"/>
                <a:gd name="T3" fmla="*/ 2186 h 2186"/>
                <a:gd name="T4" fmla="*/ 178 w 1100"/>
                <a:gd name="T5" fmla="*/ 2186 h 2186"/>
                <a:gd name="T6" fmla="*/ 113 w 1100"/>
                <a:gd name="T7" fmla="*/ 1057 h 2186"/>
                <a:gd name="T8" fmla="*/ 0 w 1100"/>
                <a:gd name="T9" fmla="*/ 968 h 2186"/>
                <a:gd name="T10" fmla="*/ 0 w 1100"/>
                <a:gd name="T11" fmla="*/ 757 h 2186"/>
                <a:gd name="T12" fmla="*/ 216 w 1100"/>
                <a:gd name="T13" fmla="*/ 309 h 2186"/>
                <a:gd name="T14" fmla="*/ 301 w 1100"/>
                <a:gd name="T15" fmla="*/ 269 h 2186"/>
                <a:gd name="T16" fmla="*/ 489 w 1100"/>
                <a:gd name="T17" fmla="*/ 300 h 2186"/>
                <a:gd name="T18" fmla="*/ 408 w 1100"/>
                <a:gd name="T19" fmla="*/ 0 h 2186"/>
                <a:gd name="T20" fmla="*/ 435 w 1100"/>
                <a:gd name="T21" fmla="*/ 0 h 2186"/>
                <a:gd name="T22" fmla="*/ 585 w 1100"/>
                <a:gd name="T23" fmla="*/ 188 h 2186"/>
                <a:gd name="T24" fmla="*/ 616 w 1100"/>
                <a:gd name="T25" fmla="*/ 0 h 2186"/>
                <a:gd name="T26" fmla="*/ 654 w 1100"/>
                <a:gd name="T27" fmla="*/ 0 h 2186"/>
                <a:gd name="T28" fmla="*/ 554 w 1100"/>
                <a:gd name="T29" fmla="*/ 282 h 2186"/>
                <a:gd name="T30" fmla="*/ 938 w 1100"/>
                <a:gd name="T31" fmla="*/ 831 h 2186"/>
                <a:gd name="T32" fmla="*/ 885 w 1100"/>
                <a:gd name="T33" fmla="*/ 439 h 2186"/>
                <a:gd name="T34" fmla="*/ 938 w 1100"/>
                <a:gd name="T35" fmla="*/ 435 h 2186"/>
                <a:gd name="T36" fmla="*/ 981 w 1100"/>
                <a:gd name="T37" fmla="*/ 779 h 2186"/>
                <a:gd name="T38" fmla="*/ 1038 w 1100"/>
                <a:gd name="T39" fmla="*/ 542 h 2186"/>
                <a:gd name="T40" fmla="*/ 1100 w 1100"/>
                <a:gd name="T41" fmla="*/ 542 h 2186"/>
                <a:gd name="T42" fmla="*/ 693 w 1100"/>
                <a:gd name="T43" fmla="*/ 112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0" h="2186">
                  <a:moveTo>
                    <a:pt x="693" y="1120"/>
                  </a:moveTo>
                  <a:cubicBezTo>
                    <a:pt x="673" y="2186"/>
                    <a:pt x="673" y="2186"/>
                    <a:pt x="673" y="2186"/>
                  </a:cubicBezTo>
                  <a:cubicBezTo>
                    <a:pt x="178" y="2186"/>
                    <a:pt x="178" y="2186"/>
                    <a:pt x="178" y="2186"/>
                  </a:cubicBezTo>
                  <a:cubicBezTo>
                    <a:pt x="113" y="1057"/>
                    <a:pt x="113" y="1057"/>
                    <a:pt x="113" y="1057"/>
                  </a:cubicBezTo>
                  <a:cubicBezTo>
                    <a:pt x="113" y="1057"/>
                    <a:pt x="0" y="1021"/>
                    <a:pt x="0" y="968"/>
                  </a:cubicBezTo>
                  <a:cubicBezTo>
                    <a:pt x="0" y="914"/>
                    <a:pt x="0" y="757"/>
                    <a:pt x="0" y="757"/>
                  </a:cubicBezTo>
                  <a:cubicBezTo>
                    <a:pt x="0" y="757"/>
                    <a:pt x="351" y="1133"/>
                    <a:pt x="216" y="309"/>
                  </a:cubicBezTo>
                  <a:cubicBezTo>
                    <a:pt x="301" y="269"/>
                    <a:pt x="301" y="269"/>
                    <a:pt x="301" y="269"/>
                  </a:cubicBezTo>
                  <a:cubicBezTo>
                    <a:pt x="301" y="269"/>
                    <a:pt x="420" y="1514"/>
                    <a:pt x="489" y="300"/>
                  </a:cubicBezTo>
                  <a:cubicBezTo>
                    <a:pt x="489" y="300"/>
                    <a:pt x="385" y="213"/>
                    <a:pt x="408" y="0"/>
                  </a:cubicBezTo>
                  <a:cubicBezTo>
                    <a:pt x="435" y="0"/>
                    <a:pt x="435" y="0"/>
                    <a:pt x="435" y="0"/>
                  </a:cubicBezTo>
                  <a:cubicBezTo>
                    <a:pt x="435" y="0"/>
                    <a:pt x="416" y="336"/>
                    <a:pt x="585" y="188"/>
                  </a:cubicBezTo>
                  <a:cubicBezTo>
                    <a:pt x="585" y="188"/>
                    <a:pt x="643" y="126"/>
                    <a:pt x="616" y="0"/>
                  </a:cubicBezTo>
                  <a:cubicBezTo>
                    <a:pt x="654" y="0"/>
                    <a:pt x="654" y="0"/>
                    <a:pt x="654" y="0"/>
                  </a:cubicBezTo>
                  <a:cubicBezTo>
                    <a:pt x="654" y="0"/>
                    <a:pt x="693" y="72"/>
                    <a:pt x="554" y="282"/>
                  </a:cubicBezTo>
                  <a:cubicBezTo>
                    <a:pt x="554" y="282"/>
                    <a:pt x="524" y="1246"/>
                    <a:pt x="938" y="831"/>
                  </a:cubicBezTo>
                  <a:cubicBezTo>
                    <a:pt x="938" y="831"/>
                    <a:pt x="812" y="681"/>
                    <a:pt x="885" y="439"/>
                  </a:cubicBezTo>
                  <a:cubicBezTo>
                    <a:pt x="938" y="435"/>
                    <a:pt x="938" y="435"/>
                    <a:pt x="938" y="435"/>
                  </a:cubicBezTo>
                  <a:cubicBezTo>
                    <a:pt x="938" y="435"/>
                    <a:pt x="900" y="623"/>
                    <a:pt x="981" y="779"/>
                  </a:cubicBezTo>
                  <a:cubicBezTo>
                    <a:pt x="981" y="779"/>
                    <a:pt x="1027" y="690"/>
                    <a:pt x="1038" y="542"/>
                  </a:cubicBezTo>
                  <a:cubicBezTo>
                    <a:pt x="1100" y="542"/>
                    <a:pt x="1100" y="542"/>
                    <a:pt x="1100" y="542"/>
                  </a:cubicBezTo>
                  <a:cubicBezTo>
                    <a:pt x="1100" y="542"/>
                    <a:pt x="1100" y="1089"/>
                    <a:pt x="693" y="1120"/>
                  </a:cubicBezTo>
                  <a:close/>
                </a:path>
              </a:pathLst>
            </a:custGeom>
            <a:solidFill>
              <a:srgbClr val="6747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grpSp>
      <p:grpSp>
        <p:nvGrpSpPr>
          <p:cNvPr id="90" name="组合 89"/>
          <p:cNvGrpSpPr/>
          <p:nvPr/>
        </p:nvGrpSpPr>
        <p:grpSpPr>
          <a:xfrm>
            <a:off x="6116566" y="5082377"/>
            <a:ext cx="679344" cy="1019017"/>
            <a:chOff x="5843588" y="3048000"/>
            <a:chExt cx="504825" cy="757238"/>
          </a:xfrm>
        </p:grpSpPr>
        <p:sp>
          <p:nvSpPr>
            <p:cNvPr id="91" name="Freeform 40763"/>
            <p:cNvSpPr/>
            <p:nvPr/>
          </p:nvSpPr>
          <p:spPr bwMode="auto">
            <a:xfrm>
              <a:off x="6043613" y="3048000"/>
              <a:ext cx="212725" cy="701675"/>
            </a:xfrm>
            <a:custGeom>
              <a:avLst/>
              <a:gdLst>
                <a:gd name="T0" fmla="*/ 0 w 49"/>
                <a:gd name="T1" fmla="*/ 0 h 163"/>
                <a:gd name="T2" fmla="*/ 8 w 49"/>
                <a:gd name="T3" fmla="*/ 163 h 163"/>
                <a:gd name="T4" fmla="*/ 0 w 49"/>
                <a:gd name="T5" fmla="*/ 0 h 163"/>
              </a:gdLst>
              <a:ahLst/>
              <a:cxnLst>
                <a:cxn ang="0">
                  <a:pos x="T0" y="T1"/>
                </a:cxn>
                <a:cxn ang="0">
                  <a:pos x="T2" y="T3"/>
                </a:cxn>
                <a:cxn ang="0">
                  <a:pos x="T4" y="T5"/>
                </a:cxn>
              </a:cxnLst>
              <a:rect l="0" t="0" r="r" b="b"/>
              <a:pathLst>
                <a:path w="49" h="163">
                  <a:moveTo>
                    <a:pt x="0" y="0"/>
                  </a:moveTo>
                  <a:cubicBezTo>
                    <a:pt x="27" y="100"/>
                    <a:pt x="8" y="163"/>
                    <a:pt x="8" y="163"/>
                  </a:cubicBezTo>
                  <a:cubicBezTo>
                    <a:pt x="18" y="143"/>
                    <a:pt x="49" y="89"/>
                    <a:pt x="0" y="0"/>
                  </a:cubicBezTo>
                </a:path>
              </a:pathLst>
            </a:custGeom>
            <a:solidFill>
              <a:srgbClr val="9AC8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2" name="Freeform 40764"/>
            <p:cNvSpPr/>
            <p:nvPr/>
          </p:nvSpPr>
          <p:spPr bwMode="auto">
            <a:xfrm>
              <a:off x="5843588" y="3340100"/>
              <a:ext cx="217488" cy="465138"/>
            </a:xfrm>
            <a:custGeom>
              <a:avLst/>
              <a:gdLst>
                <a:gd name="T0" fmla="*/ 0 w 50"/>
                <a:gd name="T1" fmla="*/ 0 h 108"/>
                <a:gd name="T2" fmla="*/ 41 w 50"/>
                <a:gd name="T3" fmla="*/ 108 h 108"/>
                <a:gd name="T4" fmla="*/ 45 w 50"/>
                <a:gd name="T5" fmla="*/ 82 h 108"/>
                <a:gd name="T6" fmla="*/ 0 w 50"/>
                <a:gd name="T7" fmla="*/ 0 h 108"/>
              </a:gdLst>
              <a:ahLst/>
              <a:cxnLst>
                <a:cxn ang="0">
                  <a:pos x="T0" y="T1"/>
                </a:cxn>
                <a:cxn ang="0">
                  <a:pos x="T2" y="T3"/>
                </a:cxn>
                <a:cxn ang="0">
                  <a:pos x="T4" y="T5"/>
                </a:cxn>
                <a:cxn ang="0">
                  <a:pos x="T6" y="T7"/>
                </a:cxn>
              </a:cxnLst>
              <a:rect l="0" t="0" r="r" b="b"/>
              <a:pathLst>
                <a:path w="50" h="108">
                  <a:moveTo>
                    <a:pt x="0" y="0"/>
                  </a:moveTo>
                  <a:cubicBezTo>
                    <a:pt x="43" y="46"/>
                    <a:pt x="36" y="84"/>
                    <a:pt x="41" y="108"/>
                  </a:cubicBezTo>
                  <a:cubicBezTo>
                    <a:pt x="45" y="82"/>
                    <a:pt x="45" y="82"/>
                    <a:pt x="45" y="82"/>
                  </a:cubicBezTo>
                  <a:cubicBezTo>
                    <a:pt x="45" y="82"/>
                    <a:pt x="50" y="36"/>
                    <a:pt x="0" y="0"/>
                  </a:cubicBezTo>
                </a:path>
              </a:pathLst>
            </a:custGeom>
            <a:solidFill>
              <a:srgbClr val="6FB6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3" name="Freeform 40765"/>
            <p:cNvSpPr/>
            <p:nvPr/>
          </p:nvSpPr>
          <p:spPr bwMode="auto">
            <a:xfrm>
              <a:off x="6143625" y="3440113"/>
              <a:ext cx="139700" cy="292100"/>
            </a:xfrm>
            <a:custGeom>
              <a:avLst/>
              <a:gdLst>
                <a:gd name="T0" fmla="*/ 32 w 32"/>
                <a:gd name="T1" fmla="*/ 0 h 68"/>
                <a:gd name="T2" fmla="*/ 10 w 32"/>
                <a:gd name="T3" fmla="*/ 68 h 68"/>
                <a:gd name="T4" fmla="*/ 32 w 32"/>
                <a:gd name="T5" fmla="*/ 0 h 68"/>
              </a:gdLst>
              <a:ahLst/>
              <a:cxnLst>
                <a:cxn ang="0">
                  <a:pos x="T0" y="T1"/>
                </a:cxn>
                <a:cxn ang="0">
                  <a:pos x="T2" y="T3"/>
                </a:cxn>
                <a:cxn ang="0">
                  <a:pos x="T4" y="T5"/>
                </a:cxn>
              </a:cxnLst>
              <a:rect l="0" t="0" r="r" b="b"/>
              <a:pathLst>
                <a:path w="32" h="68">
                  <a:moveTo>
                    <a:pt x="32" y="0"/>
                  </a:moveTo>
                  <a:cubicBezTo>
                    <a:pt x="0" y="22"/>
                    <a:pt x="10" y="68"/>
                    <a:pt x="10" y="68"/>
                  </a:cubicBezTo>
                  <a:cubicBezTo>
                    <a:pt x="16" y="38"/>
                    <a:pt x="26" y="16"/>
                    <a:pt x="32" y="0"/>
                  </a:cubicBezTo>
                </a:path>
              </a:pathLst>
            </a:custGeom>
            <a:solidFill>
              <a:srgbClr val="61A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4" name="Freeform 40766"/>
            <p:cNvSpPr/>
            <p:nvPr/>
          </p:nvSpPr>
          <p:spPr bwMode="auto">
            <a:xfrm>
              <a:off x="6226175" y="3568700"/>
              <a:ext cx="100013" cy="168275"/>
            </a:xfrm>
            <a:custGeom>
              <a:avLst/>
              <a:gdLst>
                <a:gd name="T0" fmla="*/ 21 w 23"/>
                <a:gd name="T1" fmla="*/ 0 h 39"/>
                <a:gd name="T2" fmla="*/ 20 w 23"/>
                <a:gd name="T3" fmla="*/ 0 h 39"/>
                <a:gd name="T4" fmla="*/ 1 w 23"/>
                <a:gd name="T5" fmla="*/ 39 h 39"/>
                <a:gd name="T6" fmla="*/ 21 w 23"/>
                <a:gd name="T7" fmla="*/ 0 h 39"/>
              </a:gdLst>
              <a:ahLst/>
              <a:cxnLst>
                <a:cxn ang="0">
                  <a:pos x="T0" y="T1"/>
                </a:cxn>
                <a:cxn ang="0">
                  <a:pos x="T2" y="T3"/>
                </a:cxn>
                <a:cxn ang="0">
                  <a:pos x="T4" y="T5"/>
                </a:cxn>
                <a:cxn ang="0">
                  <a:pos x="T6" y="T7"/>
                </a:cxn>
              </a:cxnLst>
              <a:rect l="0" t="0" r="r" b="b"/>
              <a:pathLst>
                <a:path w="23" h="39">
                  <a:moveTo>
                    <a:pt x="21" y="0"/>
                  </a:moveTo>
                  <a:cubicBezTo>
                    <a:pt x="21" y="0"/>
                    <a:pt x="20" y="0"/>
                    <a:pt x="20" y="0"/>
                  </a:cubicBezTo>
                  <a:cubicBezTo>
                    <a:pt x="0" y="8"/>
                    <a:pt x="1" y="39"/>
                    <a:pt x="1" y="39"/>
                  </a:cubicBezTo>
                  <a:cubicBezTo>
                    <a:pt x="13" y="20"/>
                    <a:pt x="23" y="0"/>
                    <a:pt x="21" y="0"/>
                  </a:cubicBezTo>
                </a:path>
              </a:pathLst>
            </a:custGeom>
            <a:solidFill>
              <a:srgbClr val="2F91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5" name="Freeform 40767"/>
            <p:cNvSpPr/>
            <p:nvPr/>
          </p:nvSpPr>
          <p:spPr bwMode="auto">
            <a:xfrm>
              <a:off x="5908675" y="3173413"/>
              <a:ext cx="187325" cy="374650"/>
            </a:xfrm>
            <a:custGeom>
              <a:avLst/>
              <a:gdLst>
                <a:gd name="T0" fmla="*/ 0 w 43"/>
                <a:gd name="T1" fmla="*/ 0 h 87"/>
                <a:gd name="T2" fmla="*/ 28 w 43"/>
                <a:gd name="T3" fmla="*/ 87 h 87"/>
                <a:gd name="T4" fmla="*/ 0 w 43"/>
                <a:gd name="T5" fmla="*/ 0 h 87"/>
              </a:gdLst>
              <a:ahLst/>
              <a:cxnLst>
                <a:cxn ang="0">
                  <a:pos x="T0" y="T1"/>
                </a:cxn>
                <a:cxn ang="0">
                  <a:pos x="T2" y="T3"/>
                </a:cxn>
                <a:cxn ang="0">
                  <a:pos x="T4" y="T5"/>
                </a:cxn>
              </a:cxnLst>
              <a:rect l="0" t="0" r="r" b="b"/>
              <a:pathLst>
                <a:path w="43" h="87">
                  <a:moveTo>
                    <a:pt x="0" y="0"/>
                  </a:moveTo>
                  <a:cubicBezTo>
                    <a:pt x="11" y="24"/>
                    <a:pt x="24" y="56"/>
                    <a:pt x="28" y="87"/>
                  </a:cubicBezTo>
                  <a:cubicBezTo>
                    <a:pt x="28" y="87"/>
                    <a:pt x="43" y="55"/>
                    <a:pt x="0" y="0"/>
                  </a:cubicBezTo>
                </a:path>
              </a:pathLst>
            </a:custGeom>
            <a:solidFill>
              <a:srgbClr val="61A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96" name="Freeform 40768"/>
            <p:cNvSpPr/>
            <p:nvPr/>
          </p:nvSpPr>
          <p:spPr bwMode="auto">
            <a:xfrm>
              <a:off x="6183313" y="3108325"/>
              <a:ext cx="165100" cy="382588"/>
            </a:xfrm>
            <a:custGeom>
              <a:avLst/>
              <a:gdLst>
                <a:gd name="T0" fmla="*/ 38 w 38"/>
                <a:gd name="T1" fmla="*/ 0 h 89"/>
                <a:gd name="T2" fmla="*/ 0 w 38"/>
                <a:gd name="T3" fmla="*/ 89 h 89"/>
                <a:gd name="T4" fmla="*/ 38 w 38"/>
                <a:gd name="T5" fmla="*/ 0 h 89"/>
              </a:gdLst>
              <a:ahLst/>
              <a:cxnLst>
                <a:cxn ang="0">
                  <a:pos x="T0" y="T1"/>
                </a:cxn>
                <a:cxn ang="0">
                  <a:pos x="T2" y="T3"/>
                </a:cxn>
                <a:cxn ang="0">
                  <a:pos x="T4" y="T5"/>
                </a:cxn>
              </a:cxnLst>
              <a:rect l="0" t="0" r="r" b="b"/>
              <a:pathLst>
                <a:path w="38" h="89">
                  <a:moveTo>
                    <a:pt x="38" y="0"/>
                  </a:moveTo>
                  <a:cubicBezTo>
                    <a:pt x="3" y="11"/>
                    <a:pt x="0" y="89"/>
                    <a:pt x="0" y="89"/>
                  </a:cubicBezTo>
                  <a:cubicBezTo>
                    <a:pt x="12" y="51"/>
                    <a:pt x="17" y="32"/>
                    <a:pt x="38" y="0"/>
                  </a:cubicBezTo>
                </a:path>
              </a:pathLst>
            </a:custGeom>
            <a:solidFill>
              <a:srgbClr val="6FB6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grpSp>
      <p:sp>
        <p:nvSpPr>
          <p:cNvPr id="519" name="文本框 518"/>
          <p:cNvSpPr txBox="1"/>
          <p:nvPr/>
        </p:nvSpPr>
        <p:spPr>
          <a:xfrm>
            <a:off x="3641725" y="3322955"/>
            <a:ext cx="6819265" cy="742950"/>
          </a:xfrm>
          <a:prstGeom prst="rect">
            <a:avLst/>
          </a:prstGeom>
          <a:noFill/>
        </p:spPr>
        <p:txBody>
          <a:bodyPr wrap="square" rtlCol="0">
            <a:noAutofit/>
          </a:bodyPr>
          <a:lstStyle/>
          <a:p>
            <a:pPr defTabSz="914400">
              <a:lnSpc>
                <a:spcPct val="150000"/>
              </a:lnSpc>
            </a:pPr>
            <a:r>
              <a:rPr lang="zh-CN" altLang="en-US" sz="2400" dirty="0">
                <a:solidFill>
                  <a:srgbClr val="3F9B46"/>
                </a:solidFill>
                <a:latin typeface="方正少儿简体" panose="03000509000000000000" pitchFamily="65" charset="-122"/>
                <a:ea typeface="方正少儿简体" panose="03000509000000000000" pitchFamily="65" charset="-122"/>
              </a:rPr>
              <a:t>绿色环保，从我做起，让我们携起手来共同努力！</a:t>
            </a:r>
            <a:endParaRPr lang="zh-CN" altLang="en-US" sz="2400" dirty="0">
              <a:solidFill>
                <a:srgbClr val="3F9B46"/>
              </a:solidFill>
              <a:latin typeface="方正少儿简体" panose="03000509000000000000" pitchFamily="65" charset="-122"/>
              <a:ea typeface="方正少儿简体" panose="03000509000000000000" pitchFamily="65" charset="-122"/>
            </a:endParaRPr>
          </a:p>
        </p:txBody>
      </p:sp>
      <p:sp>
        <p:nvSpPr>
          <p:cNvPr id="520" name="Freeform 67"/>
          <p:cNvSpPr>
            <a:spLocks noEditPoints="1"/>
          </p:cNvSpPr>
          <p:nvPr/>
        </p:nvSpPr>
        <p:spPr bwMode="auto">
          <a:xfrm>
            <a:off x="10289049" y="-204115"/>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1" name="Freeform 1115"/>
          <p:cNvSpPr/>
          <p:nvPr/>
        </p:nvSpPr>
        <p:spPr bwMode="auto">
          <a:xfrm>
            <a:off x="5016185" y="1046111"/>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2" name="Freeform 1118"/>
          <p:cNvSpPr/>
          <p:nvPr/>
        </p:nvSpPr>
        <p:spPr bwMode="auto">
          <a:xfrm>
            <a:off x="8711406" y="553110"/>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3" name="Freeform 1119"/>
          <p:cNvSpPr/>
          <p:nvPr/>
        </p:nvSpPr>
        <p:spPr bwMode="auto">
          <a:xfrm>
            <a:off x="3641997" y="874425"/>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4" name="Freeform 1120"/>
          <p:cNvSpPr/>
          <p:nvPr/>
        </p:nvSpPr>
        <p:spPr bwMode="auto">
          <a:xfrm>
            <a:off x="5903894" y="468961"/>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525" name="Freeform 1122"/>
          <p:cNvSpPr/>
          <p:nvPr/>
        </p:nvSpPr>
        <p:spPr bwMode="auto">
          <a:xfrm>
            <a:off x="7811680" y="1004112"/>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305175" y="2165985"/>
            <a:ext cx="1229360" cy="1204595"/>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3622" y="4281716"/>
            <a:ext cx="2637735" cy="2277663"/>
          </a:xfrm>
          <a:prstGeom prst="rect">
            <a:avLst/>
          </a:prstGeom>
        </p:spPr>
      </p:pic>
      <p:pic>
        <p:nvPicPr>
          <p:cNvPr id="41" name="图片 40"/>
          <p:cNvPicPr>
            <a:picLocks noChangeAspect="1"/>
          </p:cNvPicPr>
          <p:nvPr/>
        </p:nvPicPr>
        <p:blipFill rotWithShape="1">
          <a:blip r:embed="rId4">
            <a:extLst>
              <a:ext uri="{28A0092B-C50C-407E-A947-70E740481C1C}">
                <a14:useLocalDpi xmlns:a14="http://schemas.microsoft.com/office/drawing/2010/main" val="0"/>
              </a:ext>
            </a:extLst>
          </a:blip>
          <a:srcRect l="12014" t="32721" r="10395" b="37349"/>
          <a:stretch>
            <a:fillRect/>
          </a:stretch>
        </p:blipFill>
        <p:spPr>
          <a:xfrm>
            <a:off x="4783455" y="1572895"/>
            <a:ext cx="5930265" cy="1502410"/>
          </a:xfrm>
          <a:prstGeom prst="rect">
            <a:avLst/>
          </a:prstGeom>
        </p:spPr>
      </p:pic>
      <p:pic>
        <p:nvPicPr>
          <p:cNvPr id="22" name="图片 21" descr="QQ图片20230825161136"/>
          <p:cNvPicPr>
            <a:picLocks noChangeAspect="1"/>
          </p:cNvPicPr>
          <p:nvPr/>
        </p:nvPicPr>
        <p:blipFill>
          <a:blip r:embed="rId5"/>
          <a:stretch>
            <a:fillRect/>
          </a:stretch>
        </p:blipFill>
        <p:spPr>
          <a:xfrm>
            <a:off x="9155430" y="3075305"/>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20"/>
                                        </p:tgtEl>
                                        <p:attrNameLst>
                                          <p:attrName>style.visibility</p:attrName>
                                        </p:attrNameLst>
                                      </p:cBhvr>
                                      <p:to>
                                        <p:strVal val="visible"/>
                                      </p:to>
                                    </p:set>
                                    <p:animEffect transition="in" filter="wheel(1)">
                                      <p:cBhvr>
                                        <p:cTn id="7" dur="500"/>
                                        <p:tgtEl>
                                          <p:spTgt spid="520"/>
                                        </p:tgtEl>
                                      </p:cBhvr>
                                    </p:animEffect>
                                  </p:childTnLst>
                                </p:cTn>
                              </p:par>
                              <p:par>
                                <p:cTn id="8" presetID="42"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1000"/>
                                        <p:tgtEl>
                                          <p:spTgt spid="90"/>
                                        </p:tgtEl>
                                      </p:cBhvr>
                                    </p:animEffect>
                                    <p:anim calcmode="lin" valueType="num">
                                      <p:cBhvr>
                                        <p:cTn id="11" dur="1000" fill="hold"/>
                                        <p:tgtEl>
                                          <p:spTgt spid="90"/>
                                        </p:tgtEl>
                                        <p:attrNameLst>
                                          <p:attrName>ppt_x</p:attrName>
                                        </p:attrNameLst>
                                      </p:cBhvr>
                                      <p:tavLst>
                                        <p:tav tm="0">
                                          <p:val>
                                            <p:strVal val="#ppt_x"/>
                                          </p:val>
                                        </p:tav>
                                        <p:tav tm="100000">
                                          <p:val>
                                            <p:strVal val="#ppt_x"/>
                                          </p:val>
                                        </p:tav>
                                      </p:tavLst>
                                    </p:anim>
                                    <p:anim calcmode="lin" valueType="num">
                                      <p:cBhvr>
                                        <p:cTn id="12" dur="1000" fill="hold"/>
                                        <p:tgtEl>
                                          <p:spTgt spid="9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750"/>
                                        <p:tgtEl>
                                          <p:spTgt spid="23"/>
                                        </p:tgtEl>
                                      </p:cBhvr>
                                    </p:animEffect>
                                    <p:anim calcmode="lin" valueType="num">
                                      <p:cBhvr>
                                        <p:cTn id="21" dur="750" fill="hold"/>
                                        <p:tgtEl>
                                          <p:spTgt spid="23"/>
                                        </p:tgtEl>
                                        <p:attrNameLst>
                                          <p:attrName>ppt_x</p:attrName>
                                        </p:attrNameLst>
                                      </p:cBhvr>
                                      <p:tavLst>
                                        <p:tav tm="0">
                                          <p:val>
                                            <p:strVal val="#ppt_x"/>
                                          </p:val>
                                        </p:tav>
                                        <p:tav tm="100000">
                                          <p:val>
                                            <p:strVal val="#ppt_x"/>
                                          </p:val>
                                        </p:tav>
                                      </p:tavLst>
                                    </p:anim>
                                    <p:anim calcmode="lin" valueType="num">
                                      <p:cBhvr>
                                        <p:cTn id="22" dur="750" fill="hold"/>
                                        <p:tgtEl>
                                          <p:spTgt spid="23"/>
                                        </p:tgtEl>
                                        <p:attrNameLst>
                                          <p:attrName>ppt_y</p:attrName>
                                        </p:attrNameLst>
                                      </p:cBhvr>
                                      <p:tavLst>
                                        <p:tav tm="0">
                                          <p:val>
                                            <p:strVal val="#ppt_y+.1"/>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0-#ppt_h/2"/>
                                          </p:val>
                                        </p:tav>
                                        <p:tav tm="100000">
                                          <p:val>
                                            <p:strVal val="#ppt_y"/>
                                          </p:val>
                                        </p:tav>
                                      </p:tavLst>
                                    </p:anim>
                                  </p:childTnLst>
                                </p:cTn>
                              </p:par>
                              <p:par>
                                <p:cTn id="27" presetID="8" presetClass="emph" presetSubtype="0" fill="hold" grpId="1" nodeType="withEffect">
                                  <p:stCondLst>
                                    <p:cond delay="0"/>
                                  </p:stCondLst>
                                  <p:childTnLst>
                                    <p:animRot by="21600000">
                                      <p:cBhvr>
                                        <p:cTn id="28" dur="3000" fill="hold"/>
                                        <p:tgtEl>
                                          <p:spTgt spid="520"/>
                                        </p:tgtEl>
                                        <p:attrNameLst>
                                          <p:attrName>r</p:attrName>
                                        </p:attrNameLst>
                                      </p:cBhvr>
                                    </p:animRot>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anim calcmode="lin" valueType="num">
                                      <p:cBhvr>
                                        <p:cTn id="32" dur="500" fill="hold"/>
                                        <p:tgtEl>
                                          <p:spTgt spid="2"/>
                                        </p:tgtEl>
                                        <p:attrNameLst>
                                          <p:attrName>ppt_x</p:attrName>
                                        </p:attrNameLst>
                                      </p:cBhvr>
                                      <p:tavLst>
                                        <p:tav tm="0">
                                          <p:val>
                                            <p:strVal val="#ppt_x"/>
                                          </p:val>
                                        </p:tav>
                                        <p:tav tm="100000">
                                          <p:val>
                                            <p:strVal val="#ppt_x"/>
                                          </p:val>
                                        </p:tav>
                                      </p:tavLst>
                                    </p:anim>
                                    <p:anim calcmode="lin" valueType="num">
                                      <p:cBhvr>
                                        <p:cTn id="33" dur="500" fill="hold"/>
                                        <p:tgtEl>
                                          <p:spTgt spid="2"/>
                                        </p:tgtEl>
                                        <p:attrNameLst>
                                          <p:attrName>ppt_y</p:attrName>
                                        </p:attrNameLst>
                                      </p:cBhvr>
                                      <p:tavLst>
                                        <p:tav tm="0">
                                          <p:val>
                                            <p:strVal val="#ppt_y+.1"/>
                                          </p:val>
                                        </p:tav>
                                        <p:tav tm="100000">
                                          <p:val>
                                            <p:strVal val="#ppt_y"/>
                                          </p:val>
                                        </p:tav>
                                      </p:tavLst>
                                    </p:anim>
                                  </p:childTnLst>
                                </p:cTn>
                              </p:par>
                              <p:par>
                                <p:cTn id="34" presetID="16" presetClass="entr" presetSubtype="2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par>
                                <p:cTn id="37" presetID="22" presetClass="entr" presetSubtype="8" fill="hold" grpId="0" nodeType="withEffect">
                                  <p:stCondLst>
                                    <p:cond delay="1000"/>
                                  </p:stCondLst>
                                  <p:childTnLst>
                                    <p:set>
                                      <p:cBhvr>
                                        <p:cTn id="38" dur="1" fill="hold">
                                          <p:stCondLst>
                                            <p:cond delay="0"/>
                                          </p:stCondLst>
                                        </p:cTn>
                                        <p:tgtEl>
                                          <p:spTgt spid="519"/>
                                        </p:tgtEl>
                                        <p:attrNameLst>
                                          <p:attrName>style.visibility</p:attrName>
                                        </p:attrNameLst>
                                      </p:cBhvr>
                                      <p:to>
                                        <p:strVal val="visible"/>
                                      </p:to>
                                    </p:set>
                                    <p:animEffect transition="in" filter="wipe(left)">
                                      <p:cBhvr>
                                        <p:cTn id="39" dur="500"/>
                                        <p:tgtEl>
                                          <p:spTgt spid="519"/>
                                        </p:tgtEl>
                                      </p:cBhvr>
                                    </p:animEffect>
                                  </p:childTnLst>
                                </p:cTn>
                              </p:par>
                              <p:par>
                                <p:cTn id="40" presetID="16" presetClass="entr" presetSubtype="21" fill="hold" grpId="0" nodeType="withEffect">
                                  <p:stCondLst>
                                    <p:cond delay="1500"/>
                                  </p:stCondLst>
                                  <p:childTnLst>
                                    <p:set>
                                      <p:cBhvr>
                                        <p:cTn id="41" dur="1" fill="hold">
                                          <p:stCondLst>
                                            <p:cond delay="0"/>
                                          </p:stCondLst>
                                        </p:cTn>
                                        <p:tgtEl>
                                          <p:spTgt spid="524"/>
                                        </p:tgtEl>
                                        <p:attrNameLst>
                                          <p:attrName>style.visibility</p:attrName>
                                        </p:attrNameLst>
                                      </p:cBhvr>
                                      <p:to>
                                        <p:strVal val="visible"/>
                                      </p:to>
                                    </p:set>
                                    <p:animEffect transition="in" filter="barn(inVertical)">
                                      <p:cBhvr>
                                        <p:cTn id="42" dur="500"/>
                                        <p:tgtEl>
                                          <p:spTgt spid="524"/>
                                        </p:tgtEl>
                                      </p:cBhvr>
                                    </p:animEffect>
                                  </p:childTnLst>
                                </p:cTn>
                              </p:par>
                              <p:par>
                                <p:cTn id="43" presetID="16" presetClass="entr" presetSubtype="21" fill="hold" grpId="0" nodeType="withEffect">
                                  <p:stCondLst>
                                    <p:cond delay="1500"/>
                                  </p:stCondLst>
                                  <p:childTnLst>
                                    <p:set>
                                      <p:cBhvr>
                                        <p:cTn id="44" dur="1" fill="hold">
                                          <p:stCondLst>
                                            <p:cond delay="0"/>
                                          </p:stCondLst>
                                        </p:cTn>
                                        <p:tgtEl>
                                          <p:spTgt spid="521"/>
                                        </p:tgtEl>
                                        <p:attrNameLst>
                                          <p:attrName>style.visibility</p:attrName>
                                        </p:attrNameLst>
                                      </p:cBhvr>
                                      <p:to>
                                        <p:strVal val="visible"/>
                                      </p:to>
                                    </p:set>
                                    <p:animEffect transition="in" filter="barn(inVertical)">
                                      <p:cBhvr>
                                        <p:cTn id="45" dur="500"/>
                                        <p:tgtEl>
                                          <p:spTgt spid="521"/>
                                        </p:tgtEl>
                                      </p:cBhvr>
                                    </p:animEffect>
                                  </p:childTnLst>
                                </p:cTn>
                              </p:par>
                              <p:par>
                                <p:cTn id="46" presetID="16" presetClass="entr" presetSubtype="21" fill="hold" grpId="0" nodeType="withEffect">
                                  <p:stCondLst>
                                    <p:cond delay="1500"/>
                                  </p:stCondLst>
                                  <p:childTnLst>
                                    <p:set>
                                      <p:cBhvr>
                                        <p:cTn id="47" dur="1" fill="hold">
                                          <p:stCondLst>
                                            <p:cond delay="0"/>
                                          </p:stCondLst>
                                        </p:cTn>
                                        <p:tgtEl>
                                          <p:spTgt spid="523"/>
                                        </p:tgtEl>
                                        <p:attrNameLst>
                                          <p:attrName>style.visibility</p:attrName>
                                        </p:attrNameLst>
                                      </p:cBhvr>
                                      <p:to>
                                        <p:strVal val="visible"/>
                                      </p:to>
                                    </p:set>
                                    <p:animEffect transition="in" filter="barn(inVertical)">
                                      <p:cBhvr>
                                        <p:cTn id="48" dur="500"/>
                                        <p:tgtEl>
                                          <p:spTgt spid="523"/>
                                        </p:tgtEl>
                                      </p:cBhvr>
                                    </p:animEffect>
                                  </p:childTnLst>
                                </p:cTn>
                              </p:par>
                              <p:par>
                                <p:cTn id="49" presetID="16" presetClass="entr" presetSubtype="21" fill="hold" grpId="0" nodeType="withEffect">
                                  <p:stCondLst>
                                    <p:cond delay="1500"/>
                                  </p:stCondLst>
                                  <p:childTnLst>
                                    <p:set>
                                      <p:cBhvr>
                                        <p:cTn id="50" dur="1" fill="hold">
                                          <p:stCondLst>
                                            <p:cond delay="0"/>
                                          </p:stCondLst>
                                        </p:cTn>
                                        <p:tgtEl>
                                          <p:spTgt spid="525"/>
                                        </p:tgtEl>
                                        <p:attrNameLst>
                                          <p:attrName>style.visibility</p:attrName>
                                        </p:attrNameLst>
                                      </p:cBhvr>
                                      <p:to>
                                        <p:strVal val="visible"/>
                                      </p:to>
                                    </p:set>
                                    <p:animEffect transition="in" filter="barn(inVertical)">
                                      <p:cBhvr>
                                        <p:cTn id="51" dur="500"/>
                                        <p:tgtEl>
                                          <p:spTgt spid="525"/>
                                        </p:tgtEl>
                                      </p:cBhvr>
                                    </p:animEffect>
                                  </p:childTnLst>
                                </p:cTn>
                              </p:par>
                              <p:par>
                                <p:cTn id="52" presetID="16" presetClass="entr" presetSubtype="21" fill="hold" grpId="0" nodeType="withEffect">
                                  <p:stCondLst>
                                    <p:cond delay="1500"/>
                                  </p:stCondLst>
                                  <p:childTnLst>
                                    <p:set>
                                      <p:cBhvr>
                                        <p:cTn id="53" dur="1" fill="hold">
                                          <p:stCondLst>
                                            <p:cond delay="0"/>
                                          </p:stCondLst>
                                        </p:cTn>
                                        <p:tgtEl>
                                          <p:spTgt spid="522"/>
                                        </p:tgtEl>
                                        <p:attrNameLst>
                                          <p:attrName>style.visibility</p:attrName>
                                        </p:attrNameLst>
                                      </p:cBhvr>
                                      <p:to>
                                        <p:strVal val="visible"/>
                                      </p:to>
                                    </p:set>
                                    <p:animEffect transition="in" filter="barn(inVertical)">
                                      <p:cBhvr>
                                        <p:cTn id="54" dur="500"/>
                                        <p:tgtEl>
                                          <p:spTgt spid="522"/>
                                        </p:tgtEl>
                                      </p:cBhvr>
                                    </p:animEffect>
                                  </p:childTnLst>
                                </p:cTn>
                              </p:par>
                              <p:par>
                                <p:cTn id="55" presetID="26" presetClass="emph" presetSubtype="0" fill="hold" grpId="1" nodeType="withEffect">
                                  <p:stCondLst>
                                    <p:cond delay="2000"/>
                                  </p:stCondLst>
                                  <p:childTnLst>
                                    <p:animEffect transition="out" filter="fade">
                                      <p:cBhvr>
                                        <p:cTn id="56" dur="500" tmFilter="0, 0; .2, .5; .8, .5; 1, 0"/>
                                        <p:tgtEl>
                                          <p:spTgt spid="524"/>
                                        </p:tgtEl>
                                      </p:cBhvr>
                                    </p:animEffect>
                                    <p:animScale>
                                      <p:cBhvr>
                                        <p:cTn id="57" dur="250" autoRev="1" fill="hold"/>
                                        <p:tgtEl>
                                          <p:spTgt spid="524"/>
                                        </p:tgtEl>
                                      </p:cBhvr>
                                      <p:by x="105000" y="105000"/>
                                    </p:animScale>
                                  </p:childTnLst>
                                </p:cTn>
                              </p:par>
                              <p:par>
                                <p:cTn id="58" presetID="26" presetClass="emph" presetSubtype="0" fill="hold" grpId="1" nodeType="withEffect">
                                  <p:stCondLst>
                                    <p:cond delay="2000"/>
                                  </p:stCondLst>
                                  <p:childTnLst>
                                    <p:animEffect transition="out" filter="fade">
                                      <p:cBhvr>
                                        <p:cTn id="59" dur="500" tmFilter="0, 0; .2, .5; .8, .5; 1, 0"/>
                                        <p:tgtEl>
                                          <p:spTgt spid="521"/>
                                        </p:tgtEl>
                                      </p:cBhvr>
                                    </p:animEffect>
                                    <p:animScale>
                                      <p:cBhvr>
                                        <p:cTn id="60" dur="250" autoRev="1" fill="hold"/>
                                        <p:tgtEl>
                                          <p:spTgt spid="521"/>
                                        </p:tgtEl>
                                      </p:cBhvr>
                                      <p:by x="105000" y="105000"/>
                                    </p:animScale>
                                  </p:childTnLst>
                                </p:cTn>
                              </p:par>
                              <p:par>
                                <p:cTn id="61" presetID="26" presetClass="emph" presetSubtype="0" fill="hold" grpId="1" nodeType="withEffect">
                                  <p:stCondLst>
                                    <p:cond delay="2000"/>
                                  </p:stCondLst>
                                  <p:childTnLst>
                                    <p:animEffect transition="out" filter="fade">
                                      <p:cBhvr>
                                        <p:cTn id="62" dur="500" tmFilter="0, 0; .2, .5; .8, .5; 1, 0"/>
                                        <p:tgtEl>
                                          <p:spTgt spid="523"/>
                                        </p:tgtEl>
                                      </p:cBhvr>
                                    </p:animEffect>
                                    <p:animScale>
                                      <p:cBhvr>
                                        <p:cTn id="63" dur="250" autoRev="1" fill="hold"/>
                                        <p:tgtEl>
                                          <p:spTgt spid="523"/>
                                        </p:tgtEl>
                                      </p:cBhvr>
                                      <p:by x="105000" y="105000"/>
                                    </p:animScale>
                                  </p:childTnLst>
                                </p:cTn>
                              </p:par>
                              <p:par>
                                <p:cTn id="64" presetID="26" presetClass="emph" presetSubtype="0" fill="hold" grpId="1" nodeType="withEffect">
                                  <p:stCondLst>
                                    <p:cond delay="2000"/>
                                  </p:stCondLst>
                                  <p:childTnLst>
                                    <p:animEffect transition="out" filter="fade">
                                      <p:cBhvr>
                                        <p:cTn id="65" dur="500" tmFilter="0, 0; .2, .5; .8, .5; 1, 0"/>
                                        <p:tgtEl>
                                          <p:spTgt spid="525"/>
                                        </p:tgtEl>
                                      </p:cBhvr>
                                    </p:animEffect>
                                    <p:animScale>
                                      <p:cBhvr>
                                        <p:cTn id="66" dur="250" autoRev="1" fill="hold"/>
                                        <p:tgtEl>
                                          <p:spTgt spid="525"/>
                                        </p:tgtEl>
                                      </p:cBhvr>
                                      <p:by x="105000" y="105000"/>
                                    </p:animScale>
                                  </p:childTnLst>
                                </p:cTn>
                              </p:par>
                              <p:par>
                                <p:cTn id="67" presetID="26" presetClass="emph" presetSubtype="0" fill="hold" grpId="1" nodeType="withEffect">
                                  <p:stCondLst>
                                    <p:cond delay="2000"/>
                                  </p:stCondLst>
                                  <p:childTnLst>
                                    <p:animEffect transition="out" filter="fade">
                                      <p:cBhvr>
                                        <p:cTn id="68" dur="500" tmFilter="0, 0; .2, .5; .8, .5; 1, 0"/>
                                        <p:tgtEl>
                                          <p:spTgt spid="522"/>
                                        </p:tgtEl>
                                      </p:cBhvr>
                                    </p:animEffect>
                                    <p:animScale>
                                      <p:cBhvr>
                                        <p:cTn id="69" dur="250" autoRev="1" fill="hold"/>
                                        <p:tgtEl>
                                          <p:spTgt spid="5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p:bldP spid="520" grpId="0" animBg="1"/>
      <p:bldP spid="520" grpId="1" animBg="1"/>
      <p:bldP spid="521" grpId="0" animBg="1"/>
      <p:bldP spid="521" grpId="1" animBg="1"/>
      <p:bldP spid="522" grpId="0" animBg="1"/>
      <p:bldP spid="522" grpId="1" animBg="1"/>
      <p:bldP spid="523" grpId="0" animBg="1"/>
      <p:bldP spid="523" grpId="1" animBg="1"/>
      <p:bldP spid="524" grpId="0" animBg="1"/>
      <p:bldP spid="524" grpId="1" animBg="1"/>
      <p:bldP spid="525" grpId="0" animBg="1"/>
      <p:bldP spid="5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 name="图片 1133"/>
          <p:cNvPicPr>
            <a:picLocks noChangeAspect="1"/>
          </p:cNvPicPr>
          <p:nvPr/>
        </p:nvPicPr>
        <p:blipFill rotWithShape="1">
          <a:blip r:embed="rId1" cstate="print">
            <a:extLst>
              <a:ext uri="{28A0092B-C50C-407E-A947-70E740481C1C}">
                <a14:useLocalDpi xmlns:a14="http://schemas.microsoft.com/office/drawing/2010/main" val="0"/>
              </a:ext>
            </a:extLst>
          </a:blip>
          <a:srcRect t="13938" r="5909" b="18019"/>
          <a:stretch>
            <a:fillRect/>
          </a:stretch>
        </p:blipFill>
        <p:spPr>
          <a:xfrm>
            <a:off x="-237573" y="3543309"/>
            <a:ext cx="4743533" cy="3430282"/>
          </a:xfrm>
          <a:prstGeom prst="rect">
            <a:avLst/>
          </a:prstGeom>
        </p:spPr>
      </p:pic>
      <p:grpSp>
        <p:nvGrpSpPr>
          <p:cNvPr id="607" name="组合 606"/>
          <p:cNvGrpSpPr/>
          <p:nvPr/>
        </p:nvGrpSpPr>
        <p:grpSpPr>
          <a:xfrm>
            <a:off x="726143" y="4923374"/>
            <a:ext cx="481296" cy="1647328"/>
            <a:chOff x="5630863" y="2058988"/>
            <a:chExt cx="922337" cy="2740025"/>
          </a:xfrm>
        </p:grpSpPr>
        <p:sp>
          <p:nvSpPr>
            <p:cNvPr id="608" name="Freeform 40645"/>
            <p:cNvSpPr/>
            <p:nvPr/>
          </p:nvSpPr>
          <p:spPr bwMode="auto">
            <a:xfrm>
              <a:off x="5951538" y="2501900"/>
              <a:ext cx="223838" cy="2297113"/>
            </a:xfrm>
            <a:custGeom>
              <a:avLst/>
              <a:gdLst>
                <a:gd name="T0" fmla="*/ 45 w 52"/>
                <a:gd name="T1" fmla="*/ 540 h 540"/>
                <a:gd name="T2" fmla="*/ 38 w 52"/>
                <a:gd name="T3" fmla="*/ 534 h 540"/>
                <a:gd name="T4" fmla="*/ 34 w 52"/>
                <a:gd name="T5" fmla="*/ 7 h 540"/>
                <a:gd name="T6" fmla="*/ 41 w 52"/>
                <a:gd name="T7" fmla="*/ 1 h 540"/>
                <a:gd name="T8" fmla="*/ 47 w 52"/>
                <a:gd name="T9" fmla="*/ 8 h 540"/>
                <a:gd name="T10" fmla="*/ 51 w 52"/>
                <a:gd name="T11" fmla="*/ 532 h 540"/>
                <a:gd name="T12" fmla="*/ 46 w 52"/>
                <a:gd name="T13" fmla="*/ 540 h 540"/>
                <a:gd name="T14" fmla="*/ 45 w 52"/>
                <a:gd name="T15" fmla="*/ 540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40">
                  <a:moveTo>
                    <a:pt x="45" y="540"/>
                  </a:moveTo>
                  <a:cubicBezTo>
                    <a:pt x="42" y="540"/>
                    <a:pt x="39" y="538"/>
                    <a:pt x="38" y="534"/>
                  </a:cubicBezTo>
                  <a:cubicBezTo>
                    <a:pt x="0" y="317"/>
                    <a:pt x="33" y="10"/>
                    <a:pt x="34" y="7"/>
                  </a:cubicBezTo>
                  <a:cubicBezTo>
                    <a:pt x="34" y="3"/>
                    <a:pt x="38" y="0"/>
                    <a:pt x="41" y="1"/>
                  </a:cubicBezTo>
                  <a:cubicBezTo>
                    <a:pt x="45" y="1"/>
                    <a:pt x="47" y="4"/>
                    <a:pt x="47" y="8"/>
                  </a:cubicBezTo>
                  <a:cubicBezTo>
                    <a:pt x="47" y="11"/>
                    <a:pt x="13" y="316"/>
                    <a:pt x="51" y="532"/>
                  </a:cubicBezTo>
                  <a:cubicBezTo>
                    <a:pt x="52" y="536"/>
                    <a:pt x="50" y="539"/>
                    <a:pt x="46" y="540"/>
                  </a:cubicBezTo>
                  <a:cubicBezTo>
                    <a:pt x="46" y="540"/>
                    <a:pt x="45" y="540"/>
                    <a:pt x="45" y="54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09" name="Freeform 40646"/>
            <p:cNvSpPr/>
            <p:nvPr/>
          </p:nvSpPr>
          <p:spPr bwMode="auto">
            <a:xfrm>
              <a:off x="5807075" y="2170113"/>
              <a:ext cx="320675" cy="407988"/>
            </a:xfrm>
            <a:custGeom>
              <a:avLst/>
              <a:gdLst>
                <a:gd name="T0" fmla="*/ 7 w 75"/>
                <a:gd name="T1" fmla="*/ 0 h 96"/>
                <a:gd name="T2" fmla="*/ 75 w 75"/>
                <a:gd name="T3" fmla="*/ 96 h 96"/>
                <a:gd name="T4" fmla="*/ 7 w 75"/>
                <a:gd name="T5" fmla="*/ 0 h 96"/>
              </a:gdLst>
              <a:ahLst/>
              <a:cxnLst>
                <a:cxn ang="0">
                  <a:pos x="T0" y="T1"/>
                </a:cxn>
                <a:cxn ang="0">
                  <a:pos x="T2" y="T3"/>
                </a:cxn>
                <a:cxn ang="0">
                  <a:pos x="T4" y="T5"/>
                </a:cxn>
              </a:cxnLst>
              <a:rect l="0" t="0" r="r" b="b"/>
              <a:pathLst>
                <a:path w="75" h="96">
                  <a:moveTo>
                    <a:pt x="7" y="0"/>
                  </a:moveTo>
                  <a:cubicBezTo>
                    <a:pt x="7" y="0"/>
                    <a:pt x="59" y="15"/>
                    <a:pt x="75" y="96"/>
                  </a:cubicBezTo>
                  <a:cubicBezTo>
                    <a:pt x="75" y="96"/>
                    <a:pt x="0" y="58"/>
                    <a:pt x="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0" name="Freeform 40647"/>
            <p:cNvSpPr/>
            <p:nvPr/>
          </p:nvSpPr>
          <p:spPr bwMode="auto">
            <a:xfrm>
              <a:off x="5978525" y="2058988"/>
              <a:ext cx="317500" cy="498475"/>
            </a:xfrm>
            <a:custGeom>
              <a:avLst/>
              <a:gdLst>
                <a:gd name="T0" fmla="*/ 43 w 74"/>
                <a:gd name="T1" fmla="*/ 0 h 117"/>
                <a:gd name="T2" fmla="*/ 34 w 74"/>
                <a:gd name="T3" fmla="*/ 117 h 117"/>
                <a:gd name="T4" fmla="*/ 43 w 74"/>
                <a:gd name="T5" fmla="*/ 0 h 117"/>
              </a:gdLst>
              <a:ahLst/>
              <a:cxnLst>
                <a:cxn ang="0">
                  <a:pos x="T0" y="T1"/>
                </a:cxn>
                <a:cxn ang="0">
                  <a:pos x="T2" y="T3"/>
                </a:cxn>
                <a:cxn ang="0">
                  <a:pos x="T4" y="T5"/>
                </a:cxn>
              </a:cxnLst>
              <a:rect l="0" t="0" r="r" b="b"/>
              <a:pathLst>
                <a:path w="74" h="117">
                  <a:moveTo>
                    <a:pt x="43" y="0"/>
                  </a:moveTo>
                  <a:cubicBezTo>
                    <a:pt x="43" y="0"/>
                    <a:pt x="74" y="45"/>
                    <a:pt x="34" y="117"/>
                  </a:cubicBezTo>
                  <a:cubicBezTo>
                    <a:pt x="34" y="117"/>
                    <a:pt x="0" y="40"/>
                    <a:pt x="43"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1" name="Freeform 40648"/>
            <p:cNvSpPr/>
            <p:nvPr/>
          </p:nvSpPr>
          <p:spPr bwMode="auto">
            <a:xfrm>
              <a:off x="6107113" y="2228850"/>
              <a:ext cx="390525" cy="331788"/>
            </a:xfrm>
            <a:custGeom>
              <a:avLst/>
              <a:gdLst>
                <a:gd name="T0" fmla="*/ 91 w 91"/>
                <a:gd name="T1" fmla="*/ 3 h 78"/>
                <a:gd name="T2" fmla="*/ 0 w 91"/>
                <a:gd name="T3" fmla="*/ 78 h 78"/>
                <a:gd name="T4" fmla="*/ 91 w 91"/>
                <a:gd name="T5" fmla="*/ 3 h 78"/>
              </a:gdLst>
              <a:ahLst/>
              <a:cxnLst>
                <a:cxn ang="0">
                  <a:pos x="T0" y="T1"/>
                </a:cxn>
                <a:cxn ang="0">
                  <a:pos x="T2" y="T3"/>
                </a:cxn>
                <a:cxn ang="0">
                  <a:pos x="T4" y="T5"/>
                </a:cxn>
              </a:cxnLst>
              <a:rect l="0" t="0" r="r" b="b"/>
              <a:pathLst>
                <a:path w="91" h="78">
                  <a:moveTo>
                    <a:pt x="91" y="3"/>
                  </a:moveTo>
                  <a:cubicBezTo>
                    <a:pt x="91" y="3"/>
                    <a:pt x="80" y="56"/>
                    <a:pt x="0" y="78"/>
                  </a:cubicBezTo>
                  <a:cubicBezTo>
                    <a:pt x="0" y="78"/>
                    <a:pt x="32" y="0"/>
                    <a:pt x="91"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2" name="Freeform 40649"/>
            <p:cNvSpPr/>
            <p:nvPr/>
          </p:nvSpPr>
          <p:spPr bwMode="auto">
            <a:xfrm>
              <a:off x="5784850" y="2438400"/>
              <a:ext cx="322263" cy="407988"/>
            </a:xfrm>
            <a:custGeom>
              <a:avLst/>
              <a:gdLst>
                <a:gd name="T0" fmla="*/ 7 w 75"/>
                <a:gd name="T1" fmla="*/ 0 h 96"/>
                <a:gd name="T2" fmla="*/ 75 w 75"/>
                <a:gd name="T3" fmla="*/ 96 h 96"/>
                <a:gd name="T4" fmla="*/ 7 w 75"/>
                <a:gd name="T5" fmla="*/ 0 h 96"/>
              </a:gdLst>
              <a:ahLst/>
              <a:cxnLst>
                <a:cxn ang="0">
                  <a:pos x="T0" y="T1"/>
                </a:cxn>
                <a:cxn ang="0">
                  <a:pos x="T2" y="T3"/>
                </a:cxn>
                <a:cxn ang="0">
                  <a:pos x="T4" y="T5"/>
                </a:cxn>
              </a:cxnLst>
              <a:rect l="0" t="0" r="r" b="b"/>
              <a:pathLst>
                <a:path w="75" h="96">
                  <a:moveTo>
                    <a:pt x="7" y="0"/>
                  </a:moveTo>
                  <a:cubicBezTo>
                    <a:pt x="7" y="0"/>
                    <a:pt x="60" y="16"/>
                    <a:pt x="75" y="96"/>
                  </a:cubicBezTo>
                  <a:cubicBezTo>
                    <a:pt x="75" y="96"/>
                    <a:pt x="0" y="58"/>
                    <a:pt x="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3" name="Freeform 40650"/>
            <p:cNvSpPr/>
            <p:nvPr/>
          </p:nvSpPr>
          <p:spPr bwMode="auto">
            <a:xfrm>
              <a:off x="6089650" y="2501900"/>
              <a:ext cx="385763" cy="327025"/>
            </a:xfrm>
            <a:custGeom>
              <a:avLst/>
              <a:gdLst>
                <a:gd name="T0" fmla="*/ 90 w 90"/>
                <a:gd name="T1" fmla="*/ 2 h 77"/>
                <a:gd name="T2" fmla="*/ 0 w 90"/>
                <a:gd name="T3" fmla="*/ 77 h 77"/>
                <a:gd name="T4" fmla="*/ 90 w 90"/>
                <a:gd name="T5" fmla="*/ 2 h 77"/>
              </a:gdLst>
              <a:ahLst/>
              <a:cxnLst>
                <a:cxn ang="0">
                  <a:pos x="T0" y="T1"/>
                </a:cxn>
                <a:cxn ang="0">
                  <a:pos x="T2" y="T3"/>
                </a:cxn>
                <a:cxn ang="0">
                  <a:pos x="T4" y="T5"/>
                </a:cxn>
              </a:cxnLst>
              <a:rect l="0" t="0" r="r" b="b"/>
              <a:pathLst>
                <a:path w="90" h="77">
                  <a:moveTo>
                    <a:pt x="90" y="2"/>
                  </a:moveTo>
                  <a:cubicBezTo>
                    <a:pt x="90" y="2"/>
                    <a:pt x="79" y="55"/>
                    <a:pt x="0" y="77"/>
                  </a:cubicBezTo>
                  <a:cubicBezTo>
                    <a:pt x="0" y="77"/>
                    <a:pt x="31" y="0"/>
                    <a:pt x="90" y="2"/>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4" name="Freeform 40651"/>
            <p:cNvSpPr/>
            <p:nvPr/>
          </p:nvSpPr>
          <p:spPr bwMode="auto">
            <a:xfrm>
              <a:off x="5724525" y="2693988"/>
              <a:ext cx="365125" cy="463550"/>
            </a:xfrm>
            <a:custGeom>
              <a:avLst/>
              <a:gdLst>
                <a:gd name="T0" fmla="*/ 8 w 85"/>
                <a:gd name="T1" fmla="*/ 0 h 109"/>
                <a:gd name="T2" fmla="*/ 85 w 85"/>
                <a:gd name="T3" fmla="*/ 109 h 109"/>
                <a:gd name="T4" fmla="*/ 8 w 85"/>
                <a:gd name="T5" fmla="*/ 0 h 109"/>
              </a:gdLst>
              <a:ahLst/>
              <a:cxnLst>
                <a:cxn ang="0">
                  <a:pos x="T0" y="T1"/>
                </a:cxn>
                <a:cxn ang="0">
                  <a:pos x="T2" y="T3"/>
                </a:cxn>
                <a:cxn ang="0">
                  <a:pos x="T4" y="T5"/>
                </a:cxn>
              </a:cxnLst>
              <a:rect l="0" t="0" r="r" b="b"/>
              <a:pathLst>
                <a:path w="85" h="109">
                  <a:moveTo>
                    <a:pt x="8" y="0"/>
                  </a:moveTo>
                  <a:cubicBezTo>
                    <a:pt x="8" y="0"/>
                    <a:pt x="68" y="18"/>
                    <a:pt x="85" y="109"/>
                  </a:cubicBezTo>
                  <a:cubicBezTo>
                    <a:pt x="85" y="109"/>
                    <a:pt x="0" y="66"/>
                    <a:pt x="8"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5" name="Freeform 40652"/>
            <p:cNvSpPr/>
            <p:nvPr/>
          </p:nvSpPr>
          <p:spPr bwMode="auto">
            <a:xfrm>
              <a:off x="6067425" y="2760663"/>
              <a:ext cx="438150" cy="379413"/>
            </a:xfrm>
            <a:custGeom>
              <a:avLst/>
              <a:gdLst>
                <a:gd name="T0" fmla="*/ 102 w 102"/>
                <a:gd name="T1" fmla="*/ 3 h 89"/>
                <a:gd name="T2" fmla="*/ 0 w 102"/>
                <a:gd name="T3" fmla="*/ 89 h 89"/>
                <a:gd name="T4" fmla="*/ 102 w 102"/>
                <a:gd name="T5" fmla="*/ 3 h 89"/>
              </a:gdLst>
              <a:ahLst/>
              <a:cxnLst>
                <a:cxn ang="0">
                  <a:pos x="T0" y="T1"/>
                </a:cxn>
                <a:cxn ang="0">
                  <a:pos x="T2" y="T3"/>
                </a:cxn>
                <a:cxn ang="0">
                  <a:pos x="T4" y="T5"/>
                </a:cxn>
              </a:cxnLst>
              <a:rect l="0" t="0" r="r" b="b"/>
              <a:pathLst>
                <a:path w="102" h="89">
                  <a:moveTo>
                    <a:pt x="102" y="3"/>
                  </a:moveTo>
                  <a:cubicBezTo>
                    <a:pt x="102" y="3"/>
                    <a:pt x="90" y="64"/>
                    <a:pt x="0" y="89"/>
                  </a:cubicBezTo>
                  <a:cubicBezTo>
                    <a:pt x="0" y="89"/>
                    <a:pt x="36" y="0"/>
                    <a:pt x="102"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6" name="Freeform 40653"/>
            <p:cNvSpPr/>
            <p:nvPr/>
          </p:nvSpPr>
          <p:spPr bwMode="auto">
            <a:xfrm>
              <a:off x="5699125" y="3008313"/>
              <a:ext cx="373063" cy="471488"/>
            </a:xfrm>
            <a:custGeom>
              <a:avLst/>
              <a:gdLst>
                <a:gd name="T0" fmla="*/ 9 w 87"/>
                <a:gd name="T1" fmla="*/ 0 h 111"/>
                <a:gd name="T2" fmla="*/ 87 w 87"/>
                <a:gd name="T3" fmla="*/ 111 h 111"/>
                <a:gd name="T4" fmla="*/ 9 w 87"/>
                <a:gd name="T5" fmla="*/ 0 h 111"/>
              </a:gdLst>
              <a:ahLst/>
              <a:cxnLst>
                <a:cxn ang="0">
                  <a:pos x="T0" y="T1"/>
                </a:cxn>
                <a:cxn ang="0">
                  <a:pos x="T2" y="T3"/>
                </a:cxn>
                <a:cxn ang="0">
                  <a:pos x="T4" y="T5"/>
                </a:cxn>
              </a:cxnLst>
              <a:rect l="0" t="0" r="r" b="b"/>
              <a:pathLst>
                <a:path w="87" h="111">
                  <a:moveTo>
                    <a:pt x="9" y="0"/>
                  </a:moveTo>
                  <a:cubicBezTo>
                    <a:pt x="9" y="0"/>
                    <a:pt x="69" y="18"/>
                    <a:pt x="87" y="111"/>
                  </a:cubicBezTo>
                  <a:cubicBezTo>
                    <a:pt x="87" y="111"/>
                    <a:pt x="0" y="67"/>
                    <a:pt x="9"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7" name="Freeform 40654"/>
            <p:cNvSpPr/>
            <p:nvPr/>
          </p:nvSpPr>
          <p:spPr bwMode="auto">
            <a:xfrm>
              <a:off x="6051550" y="3076575"/>
              <a:ext cx="446088" cy="382588"/>
            </a:xfrm>
            <a:custGeom>
              <a:avLst/>
              <a:gdLst>
                <a:gd name="T0" fmla="*/ 104 w 104"/>
                <a:gd name="T1" fmla="*/ 3 h 90"/>
                <a:gd name="T2" fmla="*/ 0 w 104"/>
                <a:gd name="T3" fmla="*/ 90 h 90"/>
                <a:gd name="T4" fmla="*/ 104 w 104"/>
                <a:gd name="T5" fmla="*/ 3 h 90"/>
              </a:gdLst>
              <a:ahLst/>
              <a:cxnLst>
                <a:cxn ang="0">
                  <a:pos x="T0" y="T1"/>
                </a:cxn>
                <a:cxn ang="0">
                  <a:pos x="T2" y="T3"/>
                </a:cxn>
                <a:cxn ang="0">
                  <a:pos x="T4" y="T5"/>
                </a:cxn>
              </a:cxnLst>
              <a:rect l="0" t="0" r="r" b="b"/>
              <a:pathLst>
                <a:path w="104" h="90">
                  <a:moveTo>
                    <a:pt x="104" y="3"/>
                  </a:moveTo>
                  <a:cubicBezTo>
                    <a:pt x="104" y="3"/>
                    <a:pt x="92" y="65"/>
                    <a:pt x="0" y="90"/>
                  </a:cubicBezTo>
                  <a:cubicBezTo>
                    <a:pt x="0" y="90"/>
                    <a:pt x="36" y="0"/>
                    <a:pt x="104" y="3"/>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8" name="Freeform 40655"/>
            <p:cNvSpPr/>
            <p:nvPr/>
          </p:nvSpPr>
          <p:spPr bwMode="auto">
            <a:xfrm>
              <a:off x="5630863" y="3314700"/>
              <a:ext cx="446088" cy="534988"/>
            </a:xfrm>
            <a:custGeom>
              <a:avLst/>
              <a:gdLst>
                <a:gd name="T0" fmla="*/ 6 w 104"/>
                <a:gd name="T1" fmla="*/ 0 h 126"/>
                <a:gd name="T2" fmla="*/ 104 w 104"/>
                <a:gd name="T3" fmla="*/ 126 h 126"/>
                <a:gd name="T4" fmla="*/ 6 w 104"/>
                <a:gd name="T5" fmla="*/ 0 h 126"/>
              </a:gdLst>
              <a:ahLst/>
              <a:cxnLst>
                <a:cxn ang="0">
                  <a:pos x="T0" y="T1"/>
                </a:cxn>
                <a:cxn ang="0">
                  <a:pos x="T2" y="T3"/>
                </a:cxn>
                <a:cxn ang="0">
                  <a:pos x="T4" y="T5"/>
                </a:cxn>
              </a:cxnLst>
              <a:rect l="0" t="0" r="r" b="b"/>
              <a:pathLst>
                <a:path w="104" h="126">
                  <a:moveTo>
                    <a:pt x="6" y="0"/>
                  </a:moveTo>
                  <a:cubicBezTo>
                    <a:pt x="6" y="0"/>
                    <a:pt x="78" y="18"/>
                    <a:pt x="104" y="126"/>
                  </a:cubicBezTo>
                  <a:cubicBezTo>
                    <a:pt x="104" y="126"/>
                    <a:pt x="0" y="79"/>
                    <a:pt x="6"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19" name="Freeform 40656"/>
            <p:cNvSpPr/>
            <p:nvPr/>
          </p:nvSpPr>
          <p:spPr bwMode="auto">
            <a:xfrm>
              <a:off x="6051550" y="3370263"/>
              <a:ext cx="501650" cy="458788"/>
            </a:xfrm>
            <a:custGeom>
              <a:avLst/>
              <a:gdLst>
                <a:gd name="T0" fmla="*/ 117 w 117"/>
                <a:gd name="T1" fmla="*/ 0 h 108"/>
                <a:gd name="T2" fmla="*/ 0 w 117"/>
                <a:gd name="T3" fmla="*/ 108 h 108"/>
                <a:gd name="T4" fmla="*/ 117 w 117"/>
                <a:gd name="T5" fmla="*/ 0 h 108"/>
              </a:gdLst>
              <a:ahLst/>
              <a:cxnLst>
                <a:cxn ang="0">
                  <a:pos x="T0" y="T1"/>
                </a:cxn>
                <a:cxn ang="0">
                  <a:pos x="T2" y="T3"/>
                </a:cxn>
                <a:cxn ang="0">
                  <a:pos x="T4" y="T5"/>
                </a:cxn>
              </a:cxnLst>
              <a:rect l="0" t="0" r="r" b="b"/>
              <a:pathLst>
                <a:path w="117" h="108">
                  <a:moveTo>
                    <a:pt x="117" y="0"/>
                  </a:moveTo>
                  <a:cubicBezTo>
                    <a:pt x="117" y="0"/>
                    <a:pt x="105" y="73"/>
                    <a:pt x="0" y="108"/>
                  </a:cubicBezTo>
                  <a:cubicBezTo>
                    <a:pt x="0" y="108"/>
                    <a:pt x="37" y="1"/>
                    <a:pt x="117"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20" name="Freeform 40657"/>
            <p:cNvSpPr/>
            <p:nvPr/>
          </p:nvSpPr>
          <p:spPr bwMode="auto">
            <a:xfrm>
              <a:off x="5630863" y="3743325"/>
              <a:ext cx="458788" cy="501650"/>
            </a:xfrm>
            <a:custGeom>
              <a:avLst/>
              <a:gdLst>
                <a:gd name="T0" fmla="*/ 1 w 107"/>
                <a:gd name="T1" fmla="*/ 0 h 118"/>
                <a:gd name="T2" fmla="*/ 107 w 107"/>
                <a:gd name="T3" fmla="*/ 118 h 118"/>
                <a:gd name="T4" fmla="*/ 1 w 107"/>
                <a:gd name="T5" fmla="*/ 0 h 118"/>
              </a:gdLst>
              <a:ahLst/>
              <a:cxnLst>
                <a:cxn ang="0">
                  <a:pos x="T0" y="T1"/>
                </a:cxn>
                <a:cxn ang="0">
                  <a:pos x="T2" y="T3"/>
                </a:cxn>
                <a:cxn ang="0">
                  <a:pos x="T4" y="T5"/>
                </a:cxn>
              </a:cxnLst>
              <a:rect l="0" t="0" r="r" b="b"/>
              <a:pathLst>
                <a:path w="107" h="118">
                  <a:moveTo>
                    <a:pt x="1" y="0"/>
                  </a:moveTo>
                  <a:cubicBezTo>
                    <a:pt x="1" y="0"/>
                    <a:pt x="74" y="12"/>
                    <a:pt x="107" y="118"/>
                  </a:cubicBezTo>
                  <a:cubicBezTo>
                    <a:pt x="107" y="118"/>
                    <a:pt x="0" y="79"/>
                    <a:pt x="1"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sp>
          <p:nvSpPr>
            <p:cNvPr id="621" name="Freeform 40658"/>
            <p:cNvSpPr/>
            <p:nvPr/>
          </p:nvSpPr>
          <p:spPr bwMode="auto">
            <a:xfrm>
              <a:off x="6064250" y="3730625"/>
              <a:ext cx="466725" cy="493713"/>
            </a:xfrm>
            <a:custGeom>
              <a:avLst/>
              <a:gdLst>
                <a:gd name="T0" fmla="*/ 109 w 109"/>
                <a:gd name="T1" fmla="*/ 0 h 116"/>
                <a:gd name="T2" fmla="*/ 0 w 109"/>
                <a:gd name="T3" fmla="*/ 116 h 116"/>
                <a:gd name="T4" fmla="*/ 109 w 109"/>
                <a:gd name="T5" fmla="*/ 0 h 116"/>
              </a:gdLst>
              <a:ahLst/>
              <a:cxnLst>
                <a:cxn ang="0">
                  <a:pos x="T0" y="T1"/>
                </a:cxn>
                <a:cxn ang="0">
                  <a:pos x="T2" y="T3"/>
                </a:cxn>
                <a:cxn ang="0">
                  <a:pos x="T4" y="T5"/>
                </a:cxn>
              </a:cxnLst>
              <a:rect l="0" t="0" r="r" b="b"/>
              <a:pathLst>
                <a:path w="109" h="116">
                  <a:moveTo>
                    <a:pt x="109" y="0"/>
                  </a:moveTo>
                  <a:cubicBezTo>
                    <a:pt x="109" y="0"/>
                    <a:pt x="103" y="74"/>
                    <a:pt x="0" y="116"/>
                  </a:cubicBezTo>
                  <a:cubicBezTo>
                    <a:pt x="0" y="116"/>
                    <a:pt x="30" y="6"/>
                    <a:pt x="109" y="0"/>
                  </a:cubicBezTo>
                  <a:close/>
                </a:path>
              </a:pathLst>
            </a:custGeom>
            <a:solidFill>
              <a:srgbClr val="948A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少儿简体"/>
                <a:ea typeface="方正少儿简体"/>
                <a:cs typeface="+mn-cs"/>
              </a:endParaRPr>
            </a:p>
          </p:txBody>
        </p:sp>
      </p:grpSp>
      <p:pic>
        <p:nvPicPr>
          <p:cNvPr id="1132" name="图片 1131"/>
          <p:cNvPicPr>
            <a:picLocks noChangeAspect="1"/>
          </p:cNvPicPr>
          <p:nvPr/>
        </p:nvPicPr>
        <p:blipFill rotWithShape="1">
          <a:blip r:embed="rId2" cstate="print">
            <a:extLst>
              <a:ext uri="{28A0092B-C50C-407E-A947-70E740481C1C}">
                <a14:useLocalDpi xmlns:a14="http://schemas.microsoft.com/office/drawing/2010/main" val="0"/>
              </a:ext>
            </a:extLst>
          </a:blip>
          <a:srcRect l="6450" t="14818" r="6419" b="16195"/>
          <a:stretch>
            <a:fillRect/>
          </a:stretch>
        </p:blipFill>
        <p:spPr>
          <a:xfrm>
            <a:off x="4780258" y="3982471"/>
            <a:ext cx="1187612" cy="940312"/>
          </a:xfrm>
          <a:prstGeom prst="rect">
            <a:avLst/>
          </a:prstGeom>
        </p:spPr>
      </p:pic>
      <p:pic>
        <p:nvPicPr>
          <p:cNvPr id="1133" name="图片 1132"/>
          <p:cNvPicPr>
            <a:picLocks noChangeAspect="1"/>
          </p:cNvPicPr>
          <p:nvPr/>
        </p:nvPicPr>
        <p:blipFill rotWithShape="1">
          <a:blip r:embed="rId3">
            <a:extLst>
              <a:ext uri="{28A0092B-C50C-407E-A947-70E740481C1C}">
                <a14:useLocalDpi xmlns:a14="http://schemas.microsoft.com/office/drawing/2010/main" val="0"/>
              </a:ext>
            </a:extLst>
          </a:blip>
          <a:srcRect t="79705" r="16449"/>
          <a:stretch>
            <a:fillRect/>
          </a:stretch>
        </p:blipFill>
        <p:spPr>
          <a:xfrm>
            <a:off x="-237305" y="4808847"/>
            <a:ext cx="12600755" cy="2049174"/>
          </a:xfrm>
          <a:prstGeom prst="rect">
            <a:avLst/>
          </a:prstGeom>
        </p:spPr>
      </p:pic>
      <p:sp>
        <p:nvSpPr>
          <p:cNvPr id="1136" name="Freeform 1115"/>
          <p:cNvSpPr/>
          <p:nvPr/>
        </p:nvSpPr>
        <p:spPr bwMode="auto">
          <a:xfrm>
            <a:off x="624478" y="1364464"/>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8" name="Freeform 1119"/>
          <p:cNvSpPr/>
          <p:nvPr/>
        </p:nvSpPr>
        <p:spPr bwMode="auto">
          <a:xfrm>
            <a:off x="2230576" y="1504182"/>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289049" y="-204115"/>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pic>
        <p:nvPicPr>
          <p:cNvPr id="22" name="图片 21" descr="QQ图片20230825161136"/>
          <p:cNvPicPr>
            <a:picLocks noChangeAspect="1"/>
          </p:cNvPicPr>
          <p:nvPr/>
        </p:nvPicPr>
        <p:blipFill>
          <a:blip r:embed="rId4"/>
          <a:stretch>
            <a:fillRect/>
          </a:stretch>
        </p:blipFill>
        <p:spPr>
          <a:xfrm>
            <a:off x="8711565" y="2952750"/>
            <a:ext cx="3987800" cy="4178935"/>
          </a:xfrm>
          <a:prstGeom prst="rect">
            <a:avLst/>
          </a:prstGeom>
        </p:spPr>
      </p:pic>
      <p:sp>
        <p:nvSpPr>
          <p:cNvPr id="3" name="文本框 2"/>
          <p:cNvSpPr txBox="1"/>
          <p:nvPr/>
        </p:nvSpPr>
        <p:spPr>
          <a:xfrm>
            <a:off x="1823085" y="1242060"/>
            <a:ext cx="8322310" cy="3567430"/>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p>
            <a:pPr marL="0" indent="0">
              <a:spcBef>
                <a:spcPct val="0"/>
              </a:spcBef>
              <a:spcAft>
                <a:spcPct val="0"/>
              </a:spcAft>
            </a:pPr>
            <a:r>
              <a:rPr lang="en-US" altLang="zh-CN" sz="4400">
                <a:solidFill>
                  <a:schemeClr val="accent3"/>
                </a:solidFill>
                <a:latin typeface="黑体" panose="02010609060101010101" charset="-122"/>
                <a:ea typeface="黑体" panose="02010609060101010101" charset="-122"/>
              </a:rPr>
              <a:t>     </a:t>
            </a:r>
            <a:r>
              <a:rPr lang="zh-CN" altLang="en-US" sz="4400" b="1">
                <a:solidFill>
                  <a:schemeClr val="accent3"/>
                </a:solidFill>
                <a:effectLst/>
                <a:latin typeface="黑体" panose="02010609060101010101" charset="-122"/>
                <a:ea typeface="黑体" panose="02010609060101010101" charset="-122"/>
              </a:rPr>
              <a:t>“六五环境日”的由来</a:t>
            </a:r>
            <a:endParaRPr lang="zh-CN" altLang="en-US" sz="4400" b="1">
              <a:solidFill>
                <a:schemeClr val="accent3"/>
              </a:solidFill>
              <a:effectLst/>
              <a:latin typeface="黑体" panose="02010609060101010101" charset="-122"/>
              <a:ea typeface="黑体" panose="02010609060101010101" charset="-122"/>
            </a:endParaRPr>
          </a:p>
          <a:p>
            <a:pPr marL="0" indent="266700">
              <a:lnSpc>
                <a:spcPts val="2100"/>
              </a:lnSpc>
              <a:spcBef>
                <a:spcPct val="0"/>
              </a:spcBef>
              <a:spcAft>
                <a:spcPct val="0"/>
              </a:spcAft>
            </a:pPr>
            <a:r>
              <a:rPr lang="en-US" altLang="zh-CN" sz="2000" b="1">
                <a:solidFill>
                  <a:schemeClr val="accent3"/>
                </a:solidFill>
                <a:effectLst/>
                <a:latin typeface="PingFangSC-Light"/>
                <a:ea typeface="PingFangSC-Light"/>
              </a:rPr>
              <a:t>20</a:t>
            </a:r>
            <a:r>
              <a:rPr lang="zh-CN" altLang="en-US" sz="2000" b="1">
                <a:solidFill>
                  <a:schemeClr val="accent3"/>
                </a:solidFill>
                <a:effectLst/>
                <a:latin typeface="PingFangSC-Light"/>
                <a:ea typeface="PingFangSC-Light"/>
              </a:rPr>
              <a:t>世纪</a:t>
            </a:r>
            <a:r>
              <a:rPr lang="en-US" altLang="zh-CN" sz="2000" b="1">
                <a:solidFill>
                  <a:schemeClr val="accent3"/>
                </a:solidFill>
                <a:effectLst/>
                <a:latin typeface="PingFangSC-Light"/>
                <a:ea typeface="PingFangSC-Light"/>
              </a:rPr>
              <a:t>60</a:t>
            </a:r>
            <a:r>
              <a:rPr lang="zh-CN" altLang="en-US" sz="2000" b="1">
                <a:solidFill>
                  <a:schemeClr val="accent3"/>
                </a:solidFill>
                <a:effectLst/>
                <a:latin typeface="PingFangSC-Light"/>
                <a:ea typeface="PingFangSC-Light"/>
              </a:rPr>
              <a:t>年代以来，世界范围内的环境污染与生态破坏日益严重，环境问题和环境保护逐渐为国际社会所关注。</a:t>
            </a:r>
            <a:r>
              <a:rPr lang="en-US" altLang="zh-CN" sz="2000" b="1">
                <a:solidFill>
                  <a:schemeClr val="accent3"/>
                </a:solidFill>
                <a:effectLst/>
                <a:latin typeface="PingFangSC-Light"/>
                <a:ea typeface="PingFangSC-Light"/>
              </a:rPr>
              <a:t>1972</a:t>
            </a:r>
            <a:r>
              <a:rPr lang="zh-CN" altLang="en-US" sz="2000" b="1">
                <a:solidFill>
                  <a:schemeClr val="accent3"/>
                </a:solidFill>
                <a:effectLst/>
                <a:latin typeface="PingFangSC-Light"/>
                <a:ea typeface="PingFangSC-Light"/>
              </a:rPr>
              <a:t>年</a:t>
            </a:r>
            <a:r>
              <a:rPr lang="en-US" altLang="zh-CN" sz="2000" b="1">
                <a:solidFill>
                  <a:schemeClr val="accent3"/>
                </a:solidFill>
                <a:effectLst/>
                <a:latin typeface="PingFangSC-Light"/>
                <a:ea typeface="PingFangSC-Light"/>
              </a:rPr>
              <a:t>6</a:t>
            </a:r>
            <a:r>
              <a:rPr lang="zh-CN" altLang="en-US" sz="2000" b="1">
                <a:solidFill>
                  <a:schemeClr val="accent3"/>
                </a:solidFill>
                <a:effectLst/>
                <a:latin typeface="PingFangSC-Light"/>
                <a:ea typeface="PingFangSC-Light"/>
              </a:rPr>
              <a:t>月</a:t>
            </a:r>
            <a:r>
              <a:rPr lang="en-US" altLang="zh-CN" sz="2000" b="1">
                <a:solidFill>
                  <a:schemeClr val="accent3"/>
                </a:solidFill>
                <a:effectLst/>
                <a:latin typeface="PingFangSC-Light"/>
                <a:ea typeface="PingFangSC-Light"/>
              </a:rPr>
              <a:t>5</a:t>
            </a:r>
            <a:r>
              <a:rPr lang="zh-CN" altLang="en-US" sz="2000" b="1">
                <a:solidFill>
                  <a:schemeClr val="accent3"/>
                </a:solidFill>
                <a:effectLst/>
                <a:latin typeface="PingFangSC-Light"/>
                <a:ea typeface="PingFangSC-Light"/>
              </a:rPr>
              <a:t>日，联合国在瑞典首都斯德哥尔摩举行第一次人类环境会议，通过了著名的</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人类环境宣言</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及保护全球环境的</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行动计划</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，提出</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为了这一代和将来世世代代保护和改善环境</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的口号。这是人类历史上第一次在全世界范围内研究保护人类环境的会议。出席会议的</a:t>
            </a:r>
            <a:r>
              <a:rPr lang="en-US" altLang="zh-CN" sz="2000" b="1">
                <a:solidFill>
                  <a:schemeClr val="accent3"/>
                </a:solidFill>
                <a:effectLst/>
                <a:latin typeface="PingFangSC-Light"/>
                <a:ea typeface="PingFangSC-Light"/>
              </a:rPr>
              <a:t>113</a:t>
            </a:r>
            <a:r>
              <a:rPr lang="zh-CN" altLang="en-US" sz="2000" b="1">
                <a:solidFill>
                  <a:schemeClr val="accent3"/>
                </a:solidFill>
                <a:effectLst/>
                <a:latin typeface="PingFangSC-Light"/>
                <a:ea typeface="PingFangSC-Light"/>
              </a:rPr>
              <a:t>个国家和地区的</a:t>
            </a:r>
            <a:r>
              <a:rPr lang="en-US" altLang="zh-CN" sz="2000" b="1">
                <a:solidFill>
                  <a:schemeClr val="accent3"/>
                </a:solidFill>
                <a:effectLst/>
                <a:latin typeface="PingFangSC-Light"/>
                <a:ea typeface="PingFangSC-Light"/>
              </a:rPr>
              <a:t>1300</a:t>
            </a:r>
            <a:r>
              <a:rPr lang="zh-CN" altLang="en-US" sz="2000" b="1">
                <a:solidFill>
                  <a:schemeClr val="accent3"/>
                </a:solidFill>
                <a:effectLst/>
                <a:latin typeface="PingFangSC-Light"/>
                <a:ea typeface="PingFangSC-Light"/>
              </a:rPr>
              <a:t>名代表建议将大会开幕日定为</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世界环境日</a:t>
            </a:r>
            <a:r>
              <a:rPr lang="en-US" altLang="zh-CN" sz="2000" b="1">
                <a:solidFill>
                  <a:schemeClr val="accent3"/>
                </a:solidFill>
                <a:effectLst/>
                <a:latin typeface="PingFangSC-Light"/>
                <a:ea typeface="PingFangSC-Light"/>
              </a:rPr>
              <a:t>"</a:t>
            </a:r>
            <a:r>
              <a:rPr lang="zh-CN" altLang="en-US" sz="2000" b="1">
                <a:solidFill>
                  <a:schemeClr val="accent3"/>
                </a:solidFill>
                <a:effectLst/>
                <a:latin typeface="PingFangSC-Light"/>
                <a:ea typeface="PingFangSC-Light"/>
              </a:rPr>
              <a:t>。</a:t>
            </a:r>
            <a:endParaRPr lang="zh-CN" altLang="en-US" sz="2000" b="1">
              <a:solidFill>
                <a:schemeClr val="accent3"/>
              </a:solidFill>
              <a:effectLst/>
              <a:latin typeface="PingFangSC-Light"/>
              <a:ea typeface="PingFangSC-Ligh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36"/>
                                        </p:tgtEl>
                                        <p:attrNameLst>
                                          <p:attrName>style.visibility</p:attrName>
                                        </p:attrNameLst>
                                      </p:cBhvr>
                                      <p:to>
                                        <p:strVal val="visible"/>
                                      </p:to>
                                    </p:set>
                                    <p:animEffect transition="in" filter="barn(inVertical)">
                                      <p:cBhvr>
                                        <p:cTn id="15" dur="500"/>
                                        <p:tgtEl>
                                          <p:spTgt spid="1136"/>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8"/>
                                        </p:tgtEl>
                                        <p:attrNameLst>
                                          <p:attrName>style.visibility</p:attrName>
                                        </p:attrNameLst>
                                      </p:cBhvr>
                                      <p:to>
                                        <p:strVal val="visible"/>
                                      </p:to>
                                    </p:set>
                                    <p:animEffect transition="in" filter="barn(inVertical)">
                                      <p:cBhvr>
                                        <p:cTn id="18" dur="500"/>
                                        <p:tgtEl>
                                          <p:spTgt spid="1138"/>
                                        </p:tgtEl>
                                      </p:cBhvr>
                                    </p:animEffect>
                                  </p:childTnLst>
                                </p:cTn>
                              </p:par>
                              <p:par>
                                <p:cTn id="19" presetID="16" presetClass="entr" presetSubtype="21" fill="hold" grpId="0" nodeType="withEffect">
                                  <p:stCondLst>
                                    <p:cond delay="1500"/>
                                  </p:stCondLst>
                                  <p:childTnLst>
                                    <p:set>
                                      <p:cBhvr>
                                        <p:cTn id="20" dur="1" fill="hold">
                                          <p:stCondLst>
                                            <p:cond delay="0"/>
                                          </p:stCondLst>
                                        </p:cTn>
                                        <p:tgtEl>
                                          <p:spTgt spid="1140"/>
                                        </p:tgtEl>
                                        <p:attrNameLst>
                                          <p:attrName>style.visibility</p:attrName>
                                        </p:attrNameLst>
                                      </p:cBhvr>
                                      <p:to>
                                        <p:strVal val="visible"/>
                                      </p:to>
                                    </p:set>
                                    <p:animEffect transition="in" filter="barn(inVertical)">
                                      <p:cBhvr>
                                        <p:cTn id="21" dur="500"/>
                                        <p:tgtEl>
                                          <p:spTgt spid="1140"/>
                                        </p:tgtEl>
                                      </p:cBhvr>
                                    </p:animEffect>
                                  </p:childTnLst>
                                </p:cTn>
                              </p:par>
                              <p:par>
                                <p:cTn id="22" presetID="42" presetClass="entr" presetSubtype="0" fill="hold" nodeType="withEffect">
                                  <p:stCondLst>
                                    <p:cond delay="1500"/>
                                  </p:stCondLst>
                                  <p:childTnLst>
                                    <p:set>
                                      <p:cBhvr>
                                        <p:cTn id="23" dur="1" fill="hold">
                                          <p:stCondLst>
                                            <p:cond delay="0"/>
                                          </p:stCondLst>
                                        </p:cTn>
                                        <p:tgtEl>
                                          <p:spTgt spid="607"/>
                                        </p:tgtEl>
                                        <p:attrNameLst>
                                          <p:attrName>style.visibility</p:attrName>
                                        </p:attrNameLst>
                                      </p:cBhvr>
                                      <p:to>
                                        <p:strVal val="visible"/>
                                      </p:to>
                                    </p:set>
                                    <p:animEffect transition="in" filter="fade">
                                      <p:cBhvr>
                                        <p:cTn id="24" dur="500"/>
                                        <p:tgtEl>
                                          <p:spTgt spid="607"/>
                                        </p:tgtEl>
                                      </p:cBhvr>
                                    </p:animEffect>
                                    <p:anim calcmode="lin" valueType="num">
                                      <p:cBhvr>
                                        <p:cTn id="25" dur="500" fill="hold"/>
                                        <p:tgtEl>
                                          <p:spTgt spid="607"/>
                                        </p:tgtEl>
                                        <p:attrNameLst>
                                          <p:attrName>ppt_x</p:attrName>
                                        </p:attrNameLst>
                                      </p:cBhvr>
                                      <p:tavLst>
                                        <p:tav tm="0">
                                          <p:val>
                                            <p:strVal val="#ppt_x"/>
                                          </p:val>
                                        </p:tav>
                                        <p:tav tm="100000">
                                          <p:val>
                                            <p:strVal val="#ppt_x"/>
                                          </p:val>
                                        </p:tav>
                                      </p:tavLst>
                                    </p:anim>
                                    <p:anim calcmode="lin" valueType="num">
                                      <p:cBhvr>
                                        <p:cTn id="26" dur="500" fill="hold"/>
                                        <p:tgtEl>
                                          <p:spTgt spid="607"/>
                                        </p:tgtEl>
                                        <p:attrNameLst>
                                          <p:attrName>ppt_y</p:attrName>
                                        </p:attrNameLst>
                                      </p:cBhvr>
                                      <p:tavLst>
                                        <p:tav tm="0">
                                          <p:val>
                                            <p:strVal val="#ppt_y+.1"/>
                                          </p:val>
                                        </p:tav>
                                        <p:tav tm="100000">
                                          <p:val>
                                            <p:strVal val="#ppt_y"/>
                                          </p:val>
                                        </p:tav>
                                      </p:tavLst>
                                    </p:anim>
                                  </p:childTnLst>
                                </p:cTn>
                              </p:par>
                              <p:par>
                                <p:cTn id="27" presetID="16" presetClass="entr" presetSubtype="21" fill="hold" grpId="0" nodeType="withEffect">
                                  <p:stCondLst>
                                    <p:cond delay="1500"/>
                                  </p:stCondLst>
                                  <p:childTnLst>
                                    <p:set>
                                      <p:cBhvr>
                                        <p:cTn id="28" dur="1" fill="hold">
                                          <p:stCondLst>
                                            <p:cond delay="0"/>
                                          </p:stCondLst>
                                        </p:cTn>
                                        <p:tgtEl>
                                          <p:spTgt spid="1137"/>
                                        </p:tgtEl>
                                        <p:attrNameLst>
                                          <p:attrName>style.visibility</p:attrName>
                                        </p:attrNameLst>
                                      </p:cBhvr>
                                      <p:to>
                                        <p:strVal val="visible"/>
                                      </p:to>
                                    </p:set>
                                    <p:animEffect transition="in" filter="barn(inVertical)">
                                      <p:cBhvr>
                                        <p:cTn id="29" dur="500"/>
                                        <p:tgtEl>
                                          <p:spTgt spid="1137"/>
                                        </p:tgtEl>
                                      </p:cBhvr>
                                    </p:animEffect>
                                  </p:childTnLst>
                                </p:cTn>
                              </p:par>
                              <p:par>
                                <p:cTn id="30" presetID="42" presetClass="entr" presetSubtype="0" fill="hold" nodeType="withEffect">
                                  <p:stCondLst>
                                    <p:cond delay="1500"/>
                                  </p:stCondLst>
                                  <p:childTnLst>
                                    <p:set>
                                      <p:cBhvr>
                                        <p:cTn id="31" dur="1" fill="hold">
                                          <p:stCondLst>
                                            <p:cond delay="0"/>
                                          </p:stCondLst>
                                        </p:cTn>
                                        <p:tgtEl>
                                          <p:spTgt spid="1134"/>
                                        </p:tgtEl>
                                        <p:attrNameLst>
                                          <p:attrName>style.visibility</p:attrName>
                                        </p:attrNameLst>
                                      </p:cBhvr>
                                      <p:to>
                                        <p:strVal val="visible"/>
                                      </p:to>
                                    </p:set>
                                    <p:animEffect transition="in" filter="fade">
                                      <p:cBhvr>
                                        <p:cTn id="32" dur="500"/>
                                        <p:tgtEl>
                                          <p:spTgt spid="1134"/>
                                        </p:tgtEl>
                                      </p:cBhvr>
                                    </p:animEffect>
                                    <p:anim calcmode="lin" valueType="num">
                                      <p:cBhvr>
                                        <p:cTn id="33" dur="500" fill="hold"/>
                                        <p:tgtEl>
                                          <p:spTgt spid="1134"/>
                                        </p:tgtEl>
                                        <p:attrNameLst>
                                          <p:attrName>ppt_x</p:attrName>
                                        </p:attrNameLst>
                                      </p:cBhvr>
                                      <p:tavLst>
                                        <p:tav tm="0">
                                          <p:val>
                                            <p:strVal val="#ppt_x"/>
                                          </p:val>
                                        </p:tav>
                                        <p:tav tm="100000">
                                          <p:val>
                                            <p:strVal val="#ppt_x"/>
                                          </p:val>
                                        </p:tav>
                                      </p:tavLst>
                                    </p:anim>
                                    <p:anim calcmode="lin" valueType="num">
                                      <p:cBhvr>
                                        <p:cTn id="34" dur="500" fill="hold"/>
                                        <p:tgtEl>
                                          <p:spTgt spid="1134"/>
                                        </p:tgtEl>
                                        <p:attrNameLst>
                                          <p:attrName>ppt_y</p:attrName>
                                        </p:attrNameLst>
                                      </p:cBhvr>
                                      <p:tavLst>
                                        <p:tav tm="0">
                                          <p:val>
                                            <p:strVal val="#ppt_y+.1"/>
                                          </p:val>
                                        </p:tav>
                                        <p:tav tm="100000">
                                          <p:val>
                                            <p:strVal val="#ppt_y"/>
                                          </p:val>
                                        </p:tav>
                                      </p:tavLst>
                                    </p:anim>
                                  </p:childTnLst>
                                </p:cTn>
                              </p:par>
                              <p:par>
                                <p:cTn id="35" presetID="26" presetClass="emph" presetSubtype="0" fill="hold" grpId="1" nodeType="withEffect">
                                  <p:stCondLst>
                                    <p:cond delay="2000"/>
                                  </p:stCondLst>
                                  <p:childTnLst>
                                    <p:animEffect transition="out" filter="fade">
                                      <p:cBhvr>
                                        <p:cTn id="36" dur="500" tmFilter="0, 0; .2, .5; .8, .5; 1, 0"/>
                                        <p:tgtEl>
                                          <p:spTgt spid="1139"/>
                                        </p:tgtEl>
                                      </p:cBhvr>
                                    </p:animEffect>
                                    <p:animScale>
                                      <p:cBhvr>
                                        <p:cTn id="37" dur="250" autoRev="1" fill="hold"/>
                                        <p:tgtEl>
                                          <p:spTgt spid="1139"/>
                                        </p:tgtEl>
                                      </p:cBhvr>
                                      <p:by x="105000" y="105000"/>
                                    </p:animScale>
                                  </p:childTnLst>
                                </p:cTn>
                              </p:par>
                              <p:par>
                                <p:cTn id="38" presetID="26" presetClass="emph" presetSubtype="0" fill="hold" grpId="1" nodeType="withEffect">
                                  <p:stCondLst>
                                    <p:cond delay="2000"/>
                                  </p:stCondLst>
                                  <p:childTnLst>
                                    <p:animEffect transition="out" filter="fade">
                                      <p:cBhvr>
                                        <p:cTn id="39" dur="500" tmFilter="0, 0; .2, .5; .8, .5; 1, 0"/>
                                        <p:tgtEl>
                                          <p:spTgt spid="1136"/>
                                        </p:tgtEl>
                                      </p:cBhvr>
                                    </p:animEffect>
                                    <p:animScale>
                                      <p:cBhvr>
                                        <p:cTn id="40" dur="250" autoRev="1" fill="hold"/>
                                        <p:tgtEl>
                                          <p:spTgt spid="1136"/>
                                        </p:tgtEl>
                                      </p:cBhvr>
                                      <p:by x="105000" y="105000"/>
                                    </p:animScale>
                                  </p:childTnLst>
                                </p:cTn>
                              </p:par>
                              <p:par>
                                <p:cTn id="41" presetID="26" presetClass="emph" presetSubtype="0" fill="hold" grpId="1" nodeType="withEffect">
                                  <p:stCondLst>
                                    <p:cond delay="2000"/>
                                  </p:stCondLst>
                                  <p:childTnLst>
                                    <p:animEffect transition="out" filter="fade">
                                      <p:cBhvr>
                                        <p:cTn id="42" dur="500" tmFilter="0, 0; .2, .5; .8, .5; 1, 0"/>
                                        <p:tgtEl>
                                          <p:spTgt spid="1138"/>
                                        </p:tgtEl>
                                      </p:cBhvr>
                                    </p:animEffect>
                                    <p:animScale>
                                      <p:cBhvr>
                                        <p:cTn id="43" dur="250" autoRev="1" fill="hold"/>
                                        <p:tgtEl>
                                          <p:spTgt spid="1138"/>
                                        </p:tgtEl>
                                      </p:cBhvr>
                                      <p:by x="105000" y="105000"/>
                                    </p:animScale>
                                  </p:childTnLst>
                                </p:cTn>
                              </p:par>
                              <p:par>
                                <p:cTn id="44" presetID="26" presetClass="emph" presetSubtype="0" fill="hold" grpId="1" nodeType="withEffect">
                                  <p:stCondLst>
                                    <p:cond delay="2000"/>
                                  </p:stCondLst>
                                  <p:childTnLst>
                                    <p:animEffect transition="out" filter="fade">
                                      <p:cBhvr>
                                        <p:cTn id="45" dur="500" tmFilter="0, 0; .2, .5; .8, .5; 1, 0"/>
                                        <p:tgtEl>
                                          <p:spTgt spid="1140"/>
                                        </p:tgtEl>
                                      </p:cBhvr>
                                    </p:animEffect>
                                    <p:animScale>
                                      <p:cBhvr>
                                        <p:cTn id="46" dur="250" autoRev="1" fill="hold"/>
                                        <p:tgtEl>
                                          <p:spTgt spid="1140"/>
                                        </p:tgtEl>
                                      </p:cBhvr>
                                      <p:by x="105000" y="105000"/>
                                    </p:animScale>
                                  </p:childTnLst>
                                </p:cTn>
                              </p:par>
                              <p:par>
                                <p:cTn id="47" presetID="26" presetClass="emph" presetSubtype="0" fill="hold" grpId="1" nodeType="withEffect">
                                  <p:stCondLst>
                                    <p:cond delay="2000"/>
                                  </p:stCondLst>
                                  <p:childTnLst>
                                    <p:animEffect transition="out" filter="fade">
                                      <p:cBhvr>
                                        <p:cTn id="48" dur="500" tmFilter="0, 0; .2, .5; .8, .5; 1, 0"/>
                                        <p:tgtEl>
                                          <p:spTgt spid="1137"/>
                                        </p:tgtEl>
                                      </p:cBhvr>
                                    </p:animEffect>
                                    <p:animScale>
                                      <p:cBhvr>
                                        <p:cTn id="49" dur="250" autoRev="1" fill="hold"/>
                                        <p:tgtEl>
                                          <p:spTgt spid="1137"/>
                                        </p:tgtEl>
                                      </p:cBhvr>
                                      <p:by x="105000" y="105000"/>
                                    </p:animScale>
                                  </p:childTnLst>
                                </p:cTn>
                              </p:par>
                              <p:par>
                                <p:cTn id="50" presetID="16" presetClass="entr" presetSubtype="21" fill="hold" nodeType="withEffect">
                                  <p:stCondLst>
                                    <p:cond delay="2000"/>
                                  </p:stCondLst>
                                  <p:childTnLst>
                                    <p:set>
                                      <p:cBhvr>
                                        <p:cTn id="51" dur="1" fill="hold">
                                          <p:stCondLst>
                                            <p:cond delay="0"/>
                                          </p:stCondLst>
                                        </p:cTn>
                                        <p:tgtEl>
                                          <p:spTgt spid="1132"/>
                                        </p:tgtEl>
                                        <p:attrNameLst>
                                          <p:attrName>style.visibility</p:attrName>
                                        </p:attrNameLst>
                                      </p:cBhvr>
                                      <p:to>
                                        <p:strVal val="visible"/>
                                      </p:to>
                                    </p:set>
                                    <p:animEffect transition="in" filter="barn(inVertical)">
                                      <p:cBhvr>
                                        <p:cTn id="52" dur="500"/>
                                        <p:tgtEl>
                                          <p:spTgt spid="1132"/>
                                        </p:tgtEl>
                                      </p:cBhvr>
                                    </p:animEffect>
                                  </p:childTnLst>
                                </p:cTn>
                              </p:par>
                              <p:par>
                                <p:cTn id="53" presetID="21" presetClass="entr" presetSubtype="1" fill="hold" grpId="0" nodeType="withEffect">
                                  <p:stCondLst>
                                    <p:cond delay="2000"/>
                                  </p:stCondLst>
                                  <p:childTnLst>
                                    <p:set>
                                      <p:cBhvr>
                                        <p:cTn id="54" dur="1" fill="hold">
                                          <p:stCondLst>
                                            <p:cond delay="0"/>
                                          </p:stCondLst>
                                        </p:cTn>
                                        <p:tgtEl>
                                          <p:spTgt spid="1141"/>
                                        </p:tgtEl>
                                        <p:attrNameLst>
                                          <p:attrName>style.visibility</p:attrName>
                                        </p:attrNameLst>
                                      </p:cBhvr>
                                      <p:to>
                                        <p:strVal val="visible"/>
                                      </p:to>
                                    </p:set>
                                    <p:animEffect transition="in" filter="wheel(1)">
                                      <p:cBhvr>
                                        <p:cTn id="55" dur="500"/>
                                        <p:tgtEl>
                                          <p:spTgt spid="1141"/>
                                        </p:tgtEl>
                                      </p:cBhvr>
                                    </p:animEffect>
                                  </p:childTnLst>
                                </p:cTn>
                              </p:par>
                              <p:par>
                                <p:cTn id="56" presetID="8" presetClass="emph" presetSubtype="0" fill="hold" grpId="1" nodeType="withEffect">
                                  <p:stCondLst>
                                    <p:cond delay="0"/>
                                  </p:stCondLst>
                                  <p:childTnLst>
                                    <p:animRot by="21600000">
                                      <p:cBhvr>
                                        <p:cTn id="57" dur="3000" fill="hold"/>
                                        <p:tgtEl>
                                          <p:spTgt spid="1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0" bldLvl="0" animBg="1"/>
      <p:bldP spid="1136" grpId="1" bldLvl="0" animBg="1"/>
      <p:bldP spid="1137" grpId="0" bldLvl="0" animBg="1"/>
      <p:bldP spid="1137" grpId="1" bldLvl="0" animBg="1"/>
      <p:bldP spid="1138" grpId="0" bldLvl="0" animBg="1"/>
      <p:bldP spid="1138"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366645" y="1076325"/>
            <a:ext cx="6777355" cy="3662045"/>
          </a:xfrm>
          <a:prstGeom prst="rect">
            <a:avLst/>
          </a:prstGeom>
          <a:noFill/>
        </p:spPr>
        <p:txBody>
          <a:bodyPr wrap="square" rtlCol="0" anchor="t">
            <a:noAutofit/>
            <a:scene3d>
              <a:camera prst="orthographicFront"/>
              <a:lightRig rig="harsh" dir="t"/>
            </a:scene3d>
            <a:sp3d extrusionH="57150" prstMaterial="matte">
              <a:bevelT w="63500" h="12700" prst="angle"/>
              <a:contourClr>
                <a:schemeClr val="bg1">
                  <a:lumMod val="65000"/>
                </a:schemeClr>
              </a:contourClr>
            </a:sp3d>
          </a:bodyPr>
          <a:p>
            <a:r>
              <a:rPr lang="en-US" altLang="zh-CN" sz="3600">
                <a:solidFill>
                  <a:schemeClr val="accent3"/>
                </a:solidFill>
                <a:effectLst>
                  <a:outerShdw blurRad="38100" dist="19050" dir="2700000" algn="tl" rotWithShape="0">
                    <a:schemeClr val="dk1">
                      <a:alpha val="40000"/>
                    </a:schemeClr>
                  </a:outerShdw>
                </a:effectLst>
              </a:rPr>
              <a:t>       </a:t>
            </a:r>
            <a:r>
              <a:rPr lang="zh-CN" altLang="en-US" sz="3600" b="1">
                <a:solidFill>
                  <a:schemeClr val="accent3"/>
                </a:solidFill>
                <a:effectLst/>
              </a:rPr>
              <a:t>今年六五环境日的主题</a:t>
            </a:r>
            <a:endParaRPr lang="zh-CN" altLang="en-US" sz="3600" b="1">
              <a:solidFill>
                <a:schemeClr val="accent3"/>
              </a:solidFill>
              <a:effectLst/>
            </a:endParaRPr>
          </a:p>
          <a:p>
            <a:r>
              <a:rPr lang="en-US" altLang="zh-CN" sz="3600" b="1">
                <a:solidFill>
                  <a:schemeClr val="accent3"/>
                </a:solidFill>
                <a:effectLst/>
              </a:rPr>
              <a:t>             “</a:t>
            </a:r>
            <a:r>
              <a:rPr lang="zh-CN" altLang="en-US" sz="3600" b="1">
                <a:solidFill>
                  <a:schemeClr val="accent3"/>
                </a:solidFill>
                <a:effectLst/>
              </a:rPr>
              <a:t>美丽中国我先行</a:t>
            </a:r>
            <a:r>
              <a:rPr lang="en-US" altLang="zh-CN" sz="3600" b="1">
                <a:solidFill>
                  <a:schemeClr val="accent3"/>
                </a:solidFill>
                <a:effectLst/>
              </a:rPr>
              <a:t>”</a:t>
            </a:r>
            <a:endParaRPr lang="en-US" altLang="zh-CN" sz="3600" b="1">
              <a:solidFill>
                <a:schemeClr val="accent3"/>
              </a:solidFill>
              <a:effectLst/>
            </a:endParaRPr>
          </a:p>
          <a:p>
            <a:endParaRPr lang="en-US" altLang="zh-CN" sz="3600">
              <a:solidFill>
                <a:schemeClr val="accent3"/>
              </a:solidFill>
              <a:effectLst/>
            </a:endParaRPr>
          </a:p>
          <a:p>
            <a:r>
              <a:rPr lang="zh-CN" altLang="en-US" sz="2800" b="1">
                <a:solidFill>
                  <a:schemeClr val="accent3"/>
                </a:solidFill>
                <a:effectLst/>
              </a:rPr>
              <a:t>旨在深入学习宣传贯彻习近平生态文明思想，展示全国各地推进美丽中国先行区建设的实践成果并倡议社会公众积极行动，投身美丽中国建设。</a:t>
            </a:r>
            <a:endParaRPr lang="zh-CN" altLang="en-US" sz="2800" b="1">
              <a:solidFill>
                <a:schemeClr val="accent3"/>
              </a:solidFill>
              <a:effectLst/>
            </a:endParaRPr>
          </a:p>
        </p:txBody>
      </p:sp>
      <p:pic>
        <p:nvPicPr>
          <p:cNvPr id="1130" name="图片 11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07695" y="4101465"/>
            <a:ext cx="2609215" cy="2277745"/>
          </a:xfrm>
          <a:prstGeom prst="rect">
            <a:avLst/>
          </a:prstGeom>
        </p:spPr>
      </p:pic>
      <p:pic>
        <p:nvPicPr>
          <p:cNvPr id="22" name="图片 21" descr="QQ图片20230825161136"/>
          <p:cNvPicPr>
            <a:picLocks noChangeAspect="1"/>
          </p:cNvPicPr>
          <p:nvPr/>
        </p:nvPicPr>
        <p:blipFill>
          <a:blip r:embed="rId2"/>
          <a:stretch>
            <a:fillRect/>
          </a:stretch>
        </p:blipFill>
        <p:spPr>
          <a:xfrm>
            <a:off x="8711565" y="2952750"/>
            <a:ext cx="3987800" cy="4178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1130"/>
                                        </p:tgtEl>
                                        <p:attrNameLst>
                                          <p:attrName>style.visibility</p:attrName>
                                        </p:attrNameLst>
                                      </p:cBhvr>
                                      <p:to>
                                        <p:strVal val="visible"/>
                                      </p:to>
                                    </p:set>
                                    <p:anim calcmode="lin" valueType="num">
                                      <p:cBhvr additive="base">
                                        <p:cTn id="7" dur="500" fill="hold"/>
                                        <p:tgtEl>
                                          <p:spTgt spid="1130"/>
                                        </p:tgtEl>
                                        <p:attrNameLst>
                                          <p:attrName>ppt_x</p:attrName>
                                        </p:attrNameLst>
                                      </p:cBhvr>
                                      <p:tavLst>
                                        <p:tav tm="0">
                                          <p:val>
                                            <p:strVal val="0-#ppt_w/2"/>
                                          </p:val>
                                        </p:tav>
                                        <p:tav tm="100000">
                                          <p:val>
                                            <p:strVal val="#ppt_x"/>
                                          </p:val>
                                        </p:tav>
                                      </p:tavLst>
                                    </p:anim>
                                    <p:anim calcmode="lin" valueType="num">
                                      <p:cBhvr additive="base">
                                        <p:cTn id="8" dur="500" fill="hold"/>
                                        <p:tgtEl>
                                          <p:spTgt spid="1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2" name="图片 1131"/>
          <p:cNvPicPr>
            <a:picLocks noChangeAspect="1"/>
          </p:cNvPicPr>
          <p:nvPr/>
        </p:nvPicPr>
        <p:blipFill rotWithShape="1">
          <a:blip r:embed="rId1" cstate="print">
            <a:extLst>
              <a:ext uri="{28A0092B-C50C-407E-A947-70E740481C1C}">
                <a14:useLocalDpi xmlns:a14="http://schemas.microsoft.com/office/drawing/2010/main" val="0"/>
              </a:ext>
            </a:extLst>
          </a:blip>
          <a:srcRect l="6450" t="14818" r="6419" b="16195"/>
          <a:stretch>
            <a:fillRect/>
          </a:stretch>
        </p:blipFill>
        <p:spPr>
          <a:xfrm>
            <a:off x="3232128" y="3461771"/>
            <a:ext cx="1187612" cy="940312"/>
          </a:xfrm>
          <a:prstGeom prst="rect">
            <a:avLst/>
          </a:prstGeom>
        </p:spPr>
      </p:pic>
      <p:pic>
        <p:nvPicPr>
          <p:cNvPr id="1133" name="图片 1132"/>
          <p:cNvPicPr>
            <a:picLocks noChangeAspect="1"/>
          </p:cNvPicPr>
          <p:nvPr/>
        </p:nvPicPr>
        <p:blipFill rotWithShape="1">
          <a:blip r:embed="rId2">
            <a:extLst>
              <a:ext uri="{28A0092B-C50C-407E-A947-70E740481C1C}">
                <a14:useLocalDpi xmlns:a14="http://schemas.microsoft.com/office/drawing/2010/main" val="0"/>
              </a:ext>
            </a:extLst>
          </a:blip>
          <a:srcRect t="79705" r="16449"/>
          <a:stretch>
            <a:fillRect/>
          </a:stretch>
        </p:blipFill>
        <p:spPr>
          <a:xfrm>
            <a:off x="-237305" y="5033637"/>
            <a:ext cx="12600755" cy="2049174"/>
          </a:xfrm>
          <a:prstGeom prst="rect">
            <a:avLst/>
          </a:prstGeom>
        </p:spPr>
      </p:pic>
      <p:sp>
        <p:nvSpPr>
          <p:cNvPr id="1136" name="Freeform 1115"/>
          <p:cNvSpPr/>
          <p:nvPr/>
        </p:nvSpPr>
        <p:spPr bwMode="auto">
          <a:xfrm>
            <a:off x="624478" y="1364464"/>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8" name="Freeform 1119"/>
          <p:cNvSpPr/>
          <p:nvPr/>
        </p:nvSpPr>
        <p:spPr bwMode="auto">
          <a:xfrm>
            <a:off x="2230576" y="1504182"/>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7084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grpSp>
        <p:nvGrpSpPr>
          <p:cNvPr id="1142" name="组合 1141"/>
          <p:cNvGrpSpPr/>
          <p:nvPr/>
        </p:nvGrpSpPr>
        <p:grpSpPr>
          <a:xfrm>
            <a:off x="-173008" y="3417629"/>
            <a:ext cx="3434103" cy="3366028"/>
            <a:chOff x="9790123" y="-31749"/>
            <a:chExt cx="5195887" cy="5006975"/>
          </a:xfrm>
        </p:grpSpPr>
        <p:sp>
          <p:nvSpPr>
            <p:cNvPr id="1143" name="Freeform 40742"/>
            <p:cNvSpPr/>
            <p:nvPr/>
          </p:nvSpPr>
          <p:spPr bwMode="auto">
            <a:xfrm>
              <a:off x="11877685" y="2687638"/>
              <a:ext cx="1771650" cy="2287588"/>
            </a:xfrm>
            <a:custGeom>
              <a:avLst/>
              <a:gdLst>
                <a:gd name="T0" fmla="*/ 303 w 418"/>
                <a:gd name="T1" fmla="*/ 539 h 539"/>
                <a:gd name="T2" fmla="*/ 167 w 418"/>
                <a:gd name="T3" fmla="*/ 539 h 539"/>
                <a:gd name="T4" fmla="*/ 167 w 418"/>
                <a:gd name="T5" fmla="*/ 283 h 539"/>
                <a:gd name="T6" fmla="*/ 58 w 418"/>
                <a:gd name="T7" fmla="*/ 202 h 539"/>
                <a:gd name="T8" fmla="*/ 58 w 418"/>
                <a:gd name="T9" fmla="*/ 166 h 539"/>
                <a:gd name="T10" fmla="*/ 116 w 418"/>
                <a:gd name="T11" fmla="*/ 195 h 539"/>
                <a:gd name="T12" fmla="*/ 33 w 418"/>
                <a:gd name="T13" fmla="*/ 90 h 539"/>
                <a:gd name="T14" fmla="*/ 135 w 418"/>
                <a:gd name="T15" fmla="*/ 161 h 539"/>
                <a:gd name="T16" fmla="*/ 106 w 418"/>
                <a:gd name="T17" fmla="*/ 90 h 539"/>
                <a:gd name="T18" fmla="*/ 93 w 418"/>
                <a:gd name="T19" fmla="*/ 35 h 539"/>
                <a:gd name="T20" fmla="*/ 167 w 418"/>
                <a:gd name="T21" fmla="*/ 132 h 539"/>
                <a:gd name="T22" fmla="*/ 191 w 418"/>
                <a:gd name="T23" fmla="*/ 123 h 539"/>
                <a:gd name="T24" fmla="*/ 199 w 418"/>
                <a:gd name="T25" fmla="*/ 22 h 539"/>
                <a:gd name="T26" fmla="*/ 248 w 418"/>
                <a:gd name="T27" fmla="*/ 143 h 539"/>
                <a:gd name="T28" fmla="*/ 353 w 418"/>
                <a:gd name="T29" fmla="*/ 104 h 539"/>
                <a:gd name="T30" fmla="*/ 363 w 418"/>
                <a:gd name="T31" fmla="*/ 143 h 539"/>
                <a:gd name="T32" fmla="*/ 303 w 418"/>
                <a:gd name="T33" fmla="*/ 5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8" h="539">
                  <a:moveTo>
                    <a:pt x="303" y="539"/>
                  </a:moveTo>
                  <a:cubicBezTo>
                    <a:pt x="167" y="539"/>
                    <a:pt x="167" y="539"/>
                    <a:pt x="167" y="539"/>
                  </a:cubicBezTo>
                  <a:cubicBezTo>
                    <a:pt x="167" y="539"/>
                    <a:pt x="199" y="305"/>
                    <a:pt x="167" y="283"/>
                  </a:cubicBezTo>
                  <a:cubicBezTo>
                    <a:pt x="131" y="228"/>
                    <a:pt x="96" y="233"/>
                    <a:pt x="58" y="202"/>
                  </a:cubicBezTo>
                  <a:cubicBezTo>
                    <a:pt x="58" y="202"/>
                    <a:pt x="0" y="150"/>
                    <a:pt x="58" y="166"/>
                  </a:cubicBezTo>
                  <a:cubicBezTo>
                    <a:pt x="58" y="166"/>
                    <a:pt x="118" y="220"/>
                    <a:pt x="116" y="195"/>
                  </a:cubicBezTo>
                  <a:cubicBezTo>
                    <a:pt x="116" y="195"/>
                    <a:pt x="30" y="120"/>
                    <a:pt x="33" y="90"/>
                  </a:cubicBezTo>
                  <a:cubicBezTo>
                    <a:pt x="33" y="90"/>
                    <a:pt x="22" y="53"/>
                    <a:pt x="135" y="161"/>
                  </a:cubicBezTo>
                  <a:cubicBezTo>
                    <a:pt x="135" y="161"/>
                    <a:pt x="164" y="194"/>
                    <a:pt x="106" y="90"/>
                  </a:cubicBezTo>
                  <a:cubicBezTo>
                    <a:pt x="106" y="90"/>
                    <a:pt x="70" y="46"/>
                    <a:pt x="93" y="35"/>
                  </a:cubicBezTo>
                  <a:cubicBezTo>
                    <a:pt x="93" y="35"/>
                    <a:pt x="122" y="46"/>
                    <a:pt x="167" y="132"/>
                  </a:cubicBezTo>
                  <a:cubicBezTo>
                    <a:pt x="167" y="132"/>
                    <a:pt x="201" y="158"/>
                    <a:pt x="191" y="123"/>
                  </a:cubicBezTo>
                  <a:cubicBezTo>
                    <a:pt x="191" y="123"/>
                    <a:pt x="174" y="18"/>
                    <a:pt x="199" y="22"/>
                  </a:cubicBezTo>
                  <a:cubicBezTo>
                    <a:pt x="199" y="22"/>
                    <a:pt x="215" y="0"/>
                    <a:pt x="248" y="143"/>
                  </a:cubicBezTo>
                  <a:cubicBezTo>
                    <a:pt x="248" y="143"/>
                    <a:pt x="277" y="201"/>
                    <a:pt x="353" y="104"/>
                  </a:cubicBezTo>
                  <a:cubicBezTo>
                    <a:pt x="353" y="104"/>
                    <a:pt x="418" y="58"/>
                    <a:pt x="363" y="143"/>
                  </a:cubicBezTo>
                  <a:cubicBezTo>
                    <a:pt x="307" y="227"/>
                    <a:pt x="259" y="275"/>
                    <a:pt x="303" y="539"/>
                  </a:cubicBezTo>
                  <a:close/>
                </a:path>
              </a:pathLst>
            </a:custGeom>
            <a:solidFill>
              <a:srgbClr val="3F9B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4" name="Freeform 40743"/>
            <p:cNvSpPr/>
            <p:nvPr/>
          </p:nvSpPr>
          <p:spPr bwMode="auto">
            <a:xfrm>
              <a:off x="11456998" y="-31749"/>
              <a:ext cx="2836863" cy="2736850"/>
            </a:xfrm>
            <a:custGeom>
              <a:avLst/>
              <a:gdLst>
                <a:gd name="T0" fmla="*/ 244 w 669"/>
                <a:gd name="T1" fmla="*/ 0 h 645"/>
                <a:gd name="T2" fmla="*/ 263 w 669"/>
                <a:gd name="T3" fmla="*/ 645 h 645"/>
                <a:gd name="T4" fmla="*/ 277 w 669"/>
                <a:gd name="T5" fmla="*/ 323 h 645"/>
                <a:gd name="T6" fmla="*/ 318 w 669"/>
                <a:gd name="T7" fmla="*/ 640 h 645"/>
                <a:gd name="T8" fmla="*/ 244 w 669"/>
                <a:gd name="T9" fmla="*/ 0 h 645"/>
              </a:gdLst>
              <a:ahLst/>
              <a:cxnLst>
                <a:cxn ang="0">
                  <a:pos x="T0" y="T1"/>
                </a:cxn>
                <a:cxn ang="0">
                  <a:pos x="T2" y="T3"/>
                </a:cxn>
                <a:cxn ang="0">
                  <a:pos x="T4" y="T5"/>
                </a:cxn>
                <a:cxn ang="0">
                  <a:pos x="T6" y="T7"/>
                </a:cxn>
                <a:cxn ang="0">
                  <a:pos x="T8" y="T9"/>
                </a:cxn>
              </a:cxnLst>
              <a:rect l="0" t="0" r="r" b="b"/>
              <a:pathLst>
                <a:path w="669" h="645">
                  <a:moveTo>
                    <a:pt x="244" y="0"/>
                  </a:moveTo>
                  <a:cubicBezTo>
                    <a:pt x="244" y="0"/>
                    <a:pt x="0" y="381"/>
                    <a:pt x="263" y="645"/>
                  </a:cubicBezTo>
                  <a:cubicBezTo>
                    <a:pt x="263" y="645"/>
                    <a:pt x="235" y="596"/>
                    <a:pt x="277" y="323"/>
                  </a:cubicBezTo>
                  <a:cubicBezTo>
                    <a:pt x="277" y="323"/>
                    <a:pt x="305" y="596"/>
                    <a:pt x="318" y="640"/>
                  </a:cubicBezTo>
                  <a:cubicBezTo>
                    <a:pt x="318" y="640"/>
                    <a:pt x="669" y="362"/>
                    <a:pt x="244" y="0"/>
                  </a:cubicBezTo>
                  <a:close/>
                </a:path>
              </a:pathLst>
            </a:custGeom>
            <a:solidFill>
              <a:srgbClr val="71BC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5" name="Freeform 40744"/>
            <p:cNvSpPr/>
            <p:nvPr/>
          </p:nvSpPr>
          <p:spPr bwMode="auto">
            <a:xfrm>
              <a:off x="13039735" y="1431926"/>
              <a:ext cx="1946275" cy="2087563"/>
            </a:xfrm>
            <a:custGeom>
              <a:avLst/>
              <a:gdLst>
                <a:gd name="T0" fmla="*/ 459 w 459"/>
                <a:gd name="T1" fmla="*/ 0 h 492"/>
                <a:gd name="T2" fmla="*/ 0 w 459"/>
                <a:gd name="T3" fmla="*/ 341 h 492"/>
                <a:gd name="T4" fmla="*/ 241 w 459"/>
                <a:gd name="T5" fmla="*/ 188 h 492"/>
                <a:gd name="T6" fmla="*/ 32 w 459"/>
                <a:gd name="T7" fmla="*/ 378 h 492"/>
                <a:gd name="T8" fmla="*/ 459 w 459"/>
                <a:gd name="T9" fmla="*/ 0 h 492"/>
              </a:gdLst>
              <a:ahLst/>
              <a:cxnLst>
                <a:cxn ang="0">
                  <a:pos x="T0" y="T1"/>
                </a:cxn>
                <a:cxn ang="0">
                  <a:pos x="T2" y="T3"/>
                </a:cxn>
                <a:cxn ang="0">
                  <a:pos x="T4" y="T5"/>
                </a:cxn>
                <a:cxn ang="0">
                  <a:pos x="T6" y="T7"/>
                </a:cxn>
                <a:cxn ang="0">
                  <a:pos x="T8" y="T9"/>
                </a:cxn>
              </a:cxnLst>
              <a:rect l="0" t="0" r="r" b="b"/>
              <a:pathLst>
                <a:path w="459" h="492">
                  <a:moveTo>
                    <a:pt x="459" y="0"/>
                  </a:moveTo>
                  <a:cubicBezTo>
                    <a:pt x="459" y="0"/>
                    <a:pt x="59" y="16"/>
                    <a:pt x="0" y="341"/>
                  </a:cubicBezTo>
                  <a:cubicBezTo>
                    <a:pt x="0" y="341"/>
                    <a:pt x="21" y="296"/>
                    <a:pt x="241" y="188"/>
                  </a:cubicBezTo>
                  <a:cubicBezTo>
                    <a:pt x="241" y="188"/>
                    <a:pt x="57" y="346"/>
                    <a:pt x="32" y="378"/>
                  </a:cubicBezTo>
                  <a:cubicBezTo>
                    <a:pt x="32" y="378"/>
                    <a:pt x="411" y="492"/>
                    <a:pt x="459" y="0"/>
                  </a:cubicBezTo>
                  <a:close/>
                </a:path>
              </a:pathLst>
            </a:custGeom>
            <a:solidFill>
              <a:srgbClr val="A1BF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6" name="Freeform 40745"/>
            <p:cNvSpPr/>
            <p:nvPr/>
          </p:nvSpPr>
          <p:spPr bwMode="auto">
            <a:xfrm>
              <a:off x="10066348" y="1066801"/>
              <a:ext cx="2174875" cy="2165350"/>
            </a:xfrm>
            <a:custGeom>
              <a:avLst/>
              <a:gdLst>
                <a:gd name="T0" fmla="*/ 0 w 513"/>
                <a:gd name="T1" fmla="*/ 147 h 510"/>
                <a:gd name="T2" fmla="*/ 492 w 513"/>
                <a:gd name="T3" fmla="*/ 438 h 510"/>
                <a:gd name="T4" fmla="*/ 257 w 513"/>
                <a:gd name="T5" fmla="*/ 275 h 510"/>
                <a:gd name="T6" fmla="*/ 513 w 513"/>
                <a:gd name="T7" fmla="*/ 395 h 510"/>
                <a:gd name="T8" fmla="*/ 0 w 513"/>
                <a:gd name="T9" fmla="*/ 147 h 510"/>
              </a:gdLst>
              <a:ahLst/>
              <a:cxnLst>
                <a:cxn ang="0">
                  <a:pos x="T0" y="T1"/>
                </a:cxn>
                <a:cxn ang="0">
                  <a:pos x="T2" y="T3"/>
                </a:cxn>
                <a:cxn ang="0">
                  <a:pos x="T4" y="T5"/>
                </a:cxn>
                <a:cxn ang="0">
                  <a:pos x="T6" y="T7"/>
                </a:cxn>
                <a:cxn ang="0">
                  <a:pos x="T8" y="T9"/>
                </a:cxn>
              </a:cxnLst>
              <a:rect l="0" t="0" r="r" b="b"/>
              <a:pathLst>
                <a:path w="513" h="510">
                  <a:moveTo>
                    <a:pt x="0" y="147"/>
                  </a:moveTo>
                  <a:cubicBezTo>
                    <a:pt x="0" y="147"/>
                    <a:pt x="169" y="510"/>
                    <a:pt x="492" y="438"/>
                  </a:cubicBezTo>
                  <a:cubicBezTo>
                    <a:pt x="492" y="438"/>
                    <a:pt x="442" y="436"/>
                    <a:pt x="257" y="275"/>
                  </a:cubicBezTo>
                  <a:cubicBezTo>
                    <a:pt x="257" y="275"/>
                    <a:pt x="475" y="384"/>
                    <a:pt x="513" y="395"/>
                  </a:cubicBezTo>
                  <a:cubicBezTo>
                    <a:pt x="513" y="395"/>
                    <a:pt x="472" y="0"/>
                    <a:pt x="0" y="147"/>
                  </a:cubicBezTo>
                  <a:close/>
                </a:path>
              </a:pathLst>
            </a:custGeom>
            <a:solidFill>
              <a:srgbClr val="A1BF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7" name="Freeform 40746"/>
            <p:cNvSpPr/>
            <p:nvPr/>
          </p:nvSpPr>
          <p:spPr bwMode="auto">
            <a:xfrm>
              <a:off x="10444173" y="2598738"/>
              <a:ext cx="1441450" cy="1498600"/>
            </a:xfrm>
            <a:custGeom>
              <a:avLst/>
              <a:gdLst>
                <a:gd name="T0" fmla="*/ 0 w 340"/>
                <a:gd name="T1" fmla="*/ 282 h 353"/>
                <a:gd name="T2" fmla="*/ 340 w 340"/>
                <a:gd name="T3" fmla="*/ 173 h 353"/>
                <a:gd name="T4" fmla="*/ 167 w 340"/>
                <a:gd name="T5" fmla="*/ 215 h 353"/>
                <a:gd name="T6" fmla="*/ 329 w 340"/>
                <a:gd name="T7" fmla="*/ 144 h 353"/>
                <a:gd name="T8" fmla="*/ 0 w 340"/>
                <a:gd name="T9" fmla="*/ 282 h 353"/>
              </a:gdLst>
              <a:ahLst/>
              <a:cxnLst>
                <a:cxn ang="0">
                  <a:pos x="T0" y="T1"/>
                </a:cxn>
                <a:cxn ang="0">
                  <a:pos x="T2" y="T3"/>
                </a:cxn>
                <a:cxn ang="0">
                  <a:pos x="T4" y="T5"/>
                </a:cxn>
                <a:cxn ang="0">
                  <a:pos x="T6" y="T7"/>
                </a:cxn>
                <a:cxn ang="0">
                  <a:pos x="T8" y="T9"/>
                </a:cxn>
              </a:cxnLst>
              <a:rect l="0" t="0" r="r" b="b"/>
              <a:pathLst>
                <a:path w="340" h="353">
                  <a:moveTo>
                    <a:pt x="0" y="282"/>
                  </a:moveTo>
                  <a:cubicBezTo>
                    <a:pt x="0" y="282"/>
                    <a:pt x="240" y="353"/>
                    <a:pt x="340" y="173"/>
                  </a:cubicBezTo>
                  <a:cubicBezTo>
                    <a:pt x="340" y="173"/>
                    <a:pt x="319" y="195"/>
                    <a:pt x="167" y="215"/>
                  </a:cubicBezTo>
                  <a:cubicBezTo>
                    <a:pt x="167" y="215"/>
                    <a:pt x="308" y="158"/>
                    <a:pt x="329" y="144"/>
                  </a:cubicBezTo>
                  <a:cubicBezTo>
                    <a:pt x="329" y="144"/>
                    <a:pt x="127" y="0"/>
                    <a:pt x="0" y="282"/>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8" name="Freeform 40747"/>
            <p:cNvSpPr/>
            <p:nvPr/>
          </p:nvSpPr>
          <p:spPr bwMode="auto">
            <a:xfrm>
              <a:off x="13620760" y="2946401"/>
              <a:ext cx="1101725" cy="1138238"/>
            </a:xfrm>
            <a:custGeom>
              <a:avLst/>
              <a:gdLst>
                <a:gd name="T0" fmla="*/ 260 w 260"/>
                <a:gd name="T1" fmla="*/ 131 h 268"/>
                <a:gd name="T2" fmla="*/ 2 w 260"/>
                <a:gd name="T3" fmla="*/ 81 h 268"/>
                <a:gd name="T4" fmla="*/ 129 w 260"/>
                <a:gd name="T5" fmla="*/ 115 h 268"/>
                <a:gd name="T6" fmla="*/ 0 w 260"/>
                <a:gd name="T7" fmla="*/ 103 h 268"/>
                <a:gd name="T8" fmla="*/ 260 w 260"/>
                <a:gd name="T9" fmla="*/ 131 h 268"/>
              </a:gdLst>
              <a:ahLst/>
              <a:cxnLst>
                <a:cxn ang="0">
                  <a:pos x="T0" y="T1"/>
                </a:cxn>
                <a:cxn ang="0">
                  <a:pos x="T2" y="T3"/>
                </a:cxn>
                <a:cxn ang="0">
                  <a:pos x="T4" y="T5"/>
                </a:cxn>
                <a:cxn ang="0">
                  <a:pos x="T6" y="T7"/>
                </a:cxn>
                <a:cxn ang="0">
                  <a:pos x="T8" y="T9"/>
                </a:cxn>
              </a:cxnLst>
              <a:rect l="0" t="0" r="r" b="b"/>
              <a:pathLst>
                <a:path w="260" h="268">
                  <a:moveTo>
                    <a:pt x="260" y="131"/>
                  </a:moveTo>
                  <a:cubicBezTo>
                    <a:pt x="260" y="131"/>
                    <a:pt x="131" y="0"/>
                    <a:pt x="2" y="81"/>
                  </a:cubicBezTo>
                  <a:cubicBezTo>
                    <a:pt x="2" y="81"/>
                    <a:pt x="24" y="74"/>
                    <a:pt x="129" y="115"/>
                  </a:cubicBezTo>
                  <a:cubicBezTo>
                    <a:pt x="129" y="115"/>
                    <a:pt x="18" y="102"/>
                    <a:pt x="0" y="103"/>
                  </a:cubicBezTo>
                  <a:cubicBezTo>
                    <a:pt x="0" y="103"/>
                    <a:pt x="78" y="268"/>
                    <a:pt x="260" y="131"/>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9" name="Freeform 40748"/>
            <p:cNvSpPr/>
            <p:nvPr/>
          </p:nvSpPr>
          <p:spPr bwMode="auto">
            <a:xfrm>
              <a:off x="13611235" y="655638"/>
              <a:ext cx="912813" cy="989013"/>
            </a:xfrm>
            <a:custGeom>
              <a:avLst/>
              <a:gdLst>
                <a:gd name="T0" fmla="*/ 215 w 215"/>
                <a:gd name="T1" fmla="*/ 0 h 233"/>
                <a:gd name="T2" fmla="*/ 0 w 215"/>
                <a:gd name="T3" fmla="*/ 165 h 233"/>
                <a:gd name="T4" fmla="*/ 113 w 215"/>
                <a:gd name="T5" fmla="*/ 90 h 233"/>
                <a:gd name="T6" fmla="*/ 16 w 215"/>
                <a:gd name="T7" fmla="*/ 182 h 233"/>
                <a:gd name="T8" fmla="*/ 215 w 215"/>
                <a:gd name="T9" fmla="*/ 0 h 233"/>
              </a:gdLst>
              <a:ahLst/>
              <a:cxnLst>
                <a:cxn ang="0">
                  <a:pos x="T0" y="T1"/>
                </a:cxn>
                <a:cxn ang="0">
                  <a:pos x="T2" y="T3"/>
                </a:cxn>
                <a:cxn ang="0">
                  <a:pos x="T4" y="T5"/>
                </a:cxn>
                <a:cxn ang="0">
                  <a:pos x="T6" y="T7"/>
                </a:cxn>
                <a:cxn ang="0">
                  <a:pos x="T8" y="T9"/>
                </a:cxn>
              </a:cxnLst>
              <a:rect l="0" t="0" r="r" b="b"/>
              <a:pathLst>
                <a:path w="215" h="233">
                  <a:moveTo>
                    <a:pt x="215" y="0"/>
                  </a:moveTo>
                  <a:cubicBezTo>
                    <a:pt x="215" y="0"/>
                    <a:pt x="25" y="10"/>
                    <a:pt x="0" y="165"/>
                  </a:cubicBezTo>
                  <a:cubicBezTo>
                    <a:pt x="0" y="165"/>
                    <a:pt x="10" y="143"/>
                    <a:pt x="113" y="90"/>
                  </a:cubicBezTo>
                  <a:cubicBezTo>
                    <a:pt x="113" y="90"/>
                    <a:pt x="27" y="167"/>
                    <a:pt x="16" y="182"/>
                  </a:cubicBezTo>
                  <a:cubicBezTo>
                    <a:pt x="16" y="182"/>
                    <a:pt x="197" y="233"/>
                    <a:pt x="215" y="0"/>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50" name="Freeform 40749"/>
            <p:cNvSpPr/>
            <p:nvPr/>
          </p:nvSpPr>
          <p:spPr bwMode="auto">
            <a:xfrm>
              <a:off x="11088698" y="544513"/>
              <a:ext cx="1030288" cy="993775"/>
            </a:xfrm>
            <a:custGeom>
              <a:avLst/>
              <a:gdLst>
                <a:gd name="T0" fmla="*/ 4 w 243"/>
                <a:gd name="T1" fmla="*/ 0 h 234"/>
                <a:gd name="T2" fmla="*/ 158 w 243"/>
                <a:gd name="T3" fmla="*/ 234 h 234"/>
                <a:gd name="T4" fmla="*/ 90 w 243"/>
                <a:gd name="T5" fmla="*/ 111 h 234"/>
                <a:gd name="T6" fmla="*/ 177 w 243"/>
                <a:gd name="T7" fmla="*/ 219 h 234"/>
                <a:gd name="T8" fmla="*/ 4 w 243"/>
                <a:gd name="T9" fmla="*/ 0 h 234"/>
              </a:gdLst>
              <a:ahLst/>
              <a:cxnLst>
                <a:cxn ang="0">
                  <a:pos x="T0" y="T1"/>
                </a:cxn>
                <a:cxn ang="0">
                  <a:pos x="T2" y="T3"/>
                </a:cxn>
                <a:cxn ang="0">
                  <a:pos x="T4" y="T5"/>
                </a:cxn>
                <a:cxn ang="0">
                  <a:pos x="T6" y="T7"/>
                </a:cxn>
                <a:cxn ang="0">
                  <a:pos x="T8" y="T9"/>
                </a:cxn>
              </a:cxnLst>
              <a:rect l="0" t="0" r="r" b="b"/>
              <a:pathLst>
                <a:path w="243" h="234">
                  <a:moveTo>
                    <a:pt x="4" y="0"/>
                  </a:moveTo>
                  <a:cubicBezTo>
                    <a:pt x="4" y="0"/>
                    <a:pt x="0" y="196"/>
                    <a:pt x="158" y="234"/>
                  </a:cubicBezTo>
                  <a:cubicBezTo>
                    <a:pt x="158" y="234"/>
                    <a:pt x="136" y="222"/>
                    <a:pt x="90" y="111"/>
                  </a:cubicBezTo>
                  <a:cubicBezTo>
                    <a:pt x="90" y="111"/>
                    <a:pt x="162" y="206"/>
                    <a:pt x="177" y="219"/>
                  </a:cubicBezTo>
                  <a:cubicBezTo>
                    <a:pt x="177" y="219"/>
                    <a:pt x="243" y="36"/>
                    <a:pt x="4" y="0"/>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51" name="Freeform 40750"/>
            <p:cNvSpPr/>
            <p:nvPr/>
          </p:nvSpPr>
          <p:spPr bwMode="auto">
            <a:xfrm>
              <a:off x="9790123" y="2306638"/>
              <a:ext cx="1001713" cy="1039813"/>
            </a:xfrm>
            <a:custGeom>
              <a:avLst/>
              <a:gdLst>
                <a:gd name="T0" fmla="*/ 0 w 236"/>
                <a:gd name="T1" fmla="*/ 149 h 245"/>
                <a:gd name="T2" fmla="*/ 236 w 236"/>
                <a:gd name="T3" fmla="*/ 154 h 245"/>
                <a:gd name="T4" fmla="*/ 119 w 236"/>
                <a:gd name="T5" fmla="*/ 143 h 245"/>
                <a:gd name="T6" fmla="*/ 235 w 236"/>
                <a:gd name="T7" fmla="*/ 134 h 245"/>
                <a:gd name="T8" fmla="*/ 0 w 236"/>
                <a:gd name="T9" fmla="*/ 149 h 245"/>
              </a:gdLst>
              <a:ahLst/>
              <a:cxnLst>
                <a:cxn ang="0">
                  <a:pos x="T0" y="T1"/>
                </a:cxn>
                <a:cxn ang="0">
                  <a:pos x="T2" y="T3"/>
                </a:cxn>
                <a:cxn ang="0">
                  <a:pos x="T4" y="T5"/>
                </a:cxn>
                <a:cxn ang="0">
                  <a:pos x="T6" y="T7"/>
                </a:cxn>
                <a:cxn ang="0">
                  <a:pos x="T8" y="T9"/>
                </a:cxn>
              </a:cxnLst>
              <a:rect l="0" t="0" r="r" b="b"/>
              <a:pathLst>
                <a:path w="236" h="245">
                  <a:moveTo>
                    <a:pt x="0" y="149"/>
                  </a:moveTo>
                  <a:cubicBezTo>
                    <a:pt x="0" y="149"/>
                    <a:pt x="135" y="245"/>
                    <a:pt x="236" y="154"/>
                  </a:cubicBezTo>
                  <a:cubicBezTo>
                    <a:pt x="236" y="154"/>
                    <a:pt x="218" y="163"/>
                    <a:pt x="119" y="143"/>
                  </a:cubicBezTo>
                  <a:cubicBezTo>
                    <a:pt x="119" y="143"/>
                    <a:pt x="219" y="138"/>
                    <a:pt x="235" y="134"/>
                  </a:cubicBezTo>
                  <a:cubicBezTo>
                    <a:pt x="235" y="134"/>
                    <a:pt x="141" y="0"/>
                    <a:pt x="0" y="149"/>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grpSp>
      <p:sp>
        <p:nvSpPr>
          <p:cNvPr id="2" name="文本框 1"/>
          <p:cNvSpPr txBox="1"/>
          <p:nvPr/>
        </p:nvSpPr>
        <p:spPr>
          <a:xfrm>
            <a:off x="2734310" y="1784985"/>
            <a:ext cx="2487295" cy="2019935"/>
          </a:xfrm>
          <a:prstGeom prst="rect">
            <a:avLst/>
          </a:prstGeom>
          <a:noFill/>
        </p:spPr>
        <p:txBody>
          <a:bodyPr wrap="square" rtlCol="0" anchor="t">
            <a:noAutofit/>
          </a:bodyPr>
          <a:p>
            <a:r>
              <a:rPr kumimoji="1" lang="en-US" altLang="zh-CN" sz="13800">
                <a:ln w="12700">
                  <a:noFill/>
                </a:ln>
                <a:solidFill>
                  <a:srgbClr val="FFC000">
                    <a:alpha val="100000"/>
                  </a:srgbClr>
                </a:solidFill>
                <a:latin typeface="Source Han Sans CN Regular" panose="020B0A00000000000000" charset="-122"/>
                <a:ea typeface="Source Han Sans CN Regular" panose="020B0A00000000000000" charset="-122"/>
                <a:cs typeface="Source Han Sans CN Regular" panose="020B0A00000000000000" charset="-122"/>
                <a:sym typeface="+mn-ea"/>
              </a:rPr>
              <a:t>02</a:t>
            </a:r>
            <a:endParaRPr kumimoji="1" lang="en-US" altLang="zh-CN" sz="13800">
              <a:ln w="12700">
                <a:noFill/>
              </a:ln>
              <a:solidFill>
                <a:srgbClr val="FFC000">
                  <a:alpha val="100000"/>
                </a:srgbClr>
              </a:solidFill>
              <a:latin typeface="Source Han Sans CN Regular" panose="020B0A00000000000000" charset="-122"/>
              <a:ea typeface="Source Han Sans CN Regular" panose="020B0A00000000000000" charset="-122"/>
              <a:cs typeface="Source Han Sans CN Regular" panose="020B0A00000000000000" charset="-122"/>
              <a:sym typeface="+mn-ea"/>
            </a:endParaRPr>
          </a:p>
        </p:txBody>
      </p:sp>
      <p:sp>
        <p:nvSpPr>
          <p:cNvPr id="3" name="文本框 2"/>
          <p:cNvSpPr txBox="1"/>
          <p:nvPr/>
        </p:nvSpPr>
        <p:spPr>
          <a:xfrm>
            <a:off x="5221605" y="2495550"/>
            <a:ext cx="6009640" cy="921385"/>
          </a:xfrm>
          <a:prstGeom prst="rect">
            <a:avLst/>
          </a:prstGeom>
          <a:noFill/>
        </p:spPr>
        <p:txBody>
          <a:bodyPr wrap="square" rtlCol="0" anchor="t">
            <a:noAutofit/>
          </a:bodyPr>
          <a:p>
            <a:r>
              <a:rPr kumimoji="1" lang="en-US" altLang="zh-CN" sz="4000" b="1">
                <a:ln w="12700">
                  <a:noFill/>
                </a:ln>
                <a:solidFill>
                  <a:srgbClr val="262626">
                    <a:alpha val="100000"/>
                  </a:srgbClr>
                </a:solidFill>
                <a:latin typeface="Source Han Sans CN Regular" panose="020B0A00000000000000" charset="-122"/>
                <a:ea typeface="Source Han Sans CN Regular" panose="020B0A00000000000000" charset="-122"/>
                <a:cs typeface="Source Han Sans CN Regular" panose="020B0A00000000000000" charset="-122"/>
                <a:sym typeface="+mn-ea"/>
              </a:rPr>
              <a:t>无废城市与我们的未来</a:t>
            </a:r>
            <a:endParaRPr kumimoji="1" lang="en-US" altLang="zh-CN" sz="4000" b="1">
              <a:ln w="12700">
                <a:noFill/>
              </a:ln>
              <a:solidFill>
                <a:srgbClr val="262626">
                  <a:alpha val="100000"/>
                </a:srgbClr>
              </a:solidFill>
              <a:latin typeface="Source Han Sans CN Regular" panose="020B0A00000000000000" charset="-122"/>
              <a:ea typeface="Source Han Sans CN Regular" panose="020B0A00000000000000" charset="-122"/>
              <a:cs typeface="Source Han Sans CN Regular" panose="020B0A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36"/>
                                        </p:tgtEl>
                                        <p:attrNameLst>
                                          <p:attrName>style.visibility</p:attrName>
                                        </p:attrNameLst>
                                      </p:cBhvr>
                                      <p:to>
                                        <p:strVal val="visible"/>
                                      </p:to>
                                    </p:set>
                                    <p:animEffect transition="in" filter="barn(inVertical)">
                                      <p:cBhvr>
                                        <p:cTn id="15" dur="500"/>
                                        <p:tgtEl>
                                          <p:spTgt spid="1136"/>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8"/>
                                        </p:tgtEl>
                                        <p:attrNameLst>
                                          <p:attrName>style.visibility</p:attrName>
                                        </p:attrNameLst>
                                      </p:cBhvr>
                                      <p:to>
                                        <p:strVal val="visible"/>
                                      </p:to>
                                    </p:set>
                                    <p:animEffect transition="in" filter="barn(inVertical)">
                                      <p:cBhvr>
                                        <p:cTn id="18" dur="500"/>
                                        <p:tgtEl>
                                          <p:spTgt spid="1138"/>
                                        </p:tgtEl>
                                      </p:cBhvr>
                                    </p:animEffect>
                                  </p:childTnLst>
                                </p:cTn>
                              </p:par>
                              <p:par>
                                <p:cTn id="19" presetID="16" presetClass="entr" presetSubtype="21" fill="hold" grpId="0" nodeType="withEffect">
                                  <p:stCondLst>
                                    <p:cond delay="1500"/>
                                  </p:stCondLst>
                                  <p:childTnLst>
                                    <p:set>
                                      <p:cBhvr>
                                        <p:cTn id="20" dur="1" fill="hold">
                                          <p:stCondLst>
                                            <p:cond delay="0"/>
                                          </p:stCondLst>
                                        </p:cTn>
                                        <p:tgtEl>
                                          <p:spTgt spid="1140"/>
                                        </p:tgtEl>
                                        <p:attrNameLst>
                                          <p:attrName>style.visibility</p:attrName>
                                        </p:attrNameLst>
                                      </p:cBhvr>
                                      <p:to>
                                        <p:strVal val="visible"/>
                                      </p:to>
                                    </p:set>
                                    <p:animEffect transition="in" filter="barn(inVertical)">
                                      <p:cBhvr>
                                        <p:cTn id="21" dur="500"/>
                                        <p:tgtEl>
                                          <p:spTgt spid="1140"/>
                                        </p:tgtEl>
                                      </p:cBhvr>
                                    </p:animEffect>
                                  </p:childTnLst>
                                </p:cTn>
                              </p:par>
                              <p:par>
                                <p:cTn id="22" presetID="16" presetClass="entr" presetSubtype="21" fill="hold" grpId="0" nodeType="withEffect">
                                  <p:stCondLst>
                                    <p:cond delay="1500"/>
                                  </p:stCondLst>
                                  <p:childTnLst>
                                    <p:set>
                                      <p:cBhvr>
                                        <p:cTn id="23" dur="1" fill="hold">
                                          <p:stCondLst>
                                            <p:cond delay="0"/>
                                          </p:stCondLst>
                                        </p:cTn>
                                        <p:tgtEl>
                                          <p:spTgt spid="1137"/>
                                        </p:tgtEl>
                                        <p:attrNameLst>
                                          <p:attrName>style.visibility</p:attrName>
                                        </p:attrNameLst>
                                      </p:cBhvr>
                                      <p:to>
                                        <p:strVal val="visible"/>
                                      </p:to>
                                    </p:set>
                                    <p:animEffect transition="in" filter="barn(inVertical)">
                                      <p:cBhvr>
                                        <p:cTn id="24" dur="500"/>
                                        <p:tgtEl>
                                          <p:spTgt spid="1137"/>
                                        </p:tgtEl>
                                      </p:cBhvr>
                                    </p:animEffect>
                                  </p:childTnLst>
                                </p:cTn>
                              </p:par>
                              <p:par>
                                <p:cTn id="25" presetID="26" presetClass="emph" presetSubtype="0" fill="hold" grpId="1" nodeType="withEffect">
                                  <p:stCondLst>
                                    <p:cond delay="2000"/>
                                  </p:stCondLst>
                                  <p:childTnLst>
                                    <p:animEffect transition="out" filter="fade">
                                      <p:cBhvr>
                                        <p:cTn id="26" dur="500" tmFilter="0, 0; .2, .5; .8, .5; 1, 0"/>
                                        <p:tgtEl>
                                          <p:spTgt spid="1139"/>
                                        </p:tgtEl>
                                      </p:cBhvr>
                                    </p:animEffect>
                                    <p:animScale>
                                      <p:cBhvr>
                                        <p:cTn id="27" dur="250" autoRev="1" fill="hold"/>
                                        <p:tgtEl>
                                          <p:spTgt spid="1139"/>
                                        </p:tgtEl>
                                      </p:cBhvr>
                                      <p:by x="105000" y="105000"/>
                                    </p:animScale>
                                  </p:childTnLst>
                                </p:cTn>
                              </p:par>
                              <p:par>
                                <p:cTn id="28" presetID="26" presetClass="emph" presetSubtype="0" fill="hold" grpId="1" nodeType="withEffect">
                                  <p:stCondLst>
                                    <p:cond delay="2000"/>
                                  </p:stCondLst>
                                  <p:childTnLst>
                                    <p:animEffect transition="out" filter="fade">
                                      <p:cBhvr>
                                        <p:cTn id="29" dur="500" tmFilter="0, 0; .2, .5; .8, .5; 1, 0"/>
                                        <p:tgtEl>
                                          <p:spTgt spid="1136"/>
                                        </p:tgtEl>
                                      </p:cBhvr>
                                    </p:animEffect>
                                    <p:animScale>
                                      <p:cBhvr>
                                        <p:cTn id="30" dur="250" autoRev="1" fill="hold"/>
                                        <p:tgtEl>
                                          <p:spTgt spid="1136"/>
                                        </p:tgtEl>
                                      </p:cBhvr>
                                      <p:by x="105000" y="105000"/>
                                    </p:animScale>
                                  </p:childTnLst>
                                </p:cTn>
                              </p:par>
                              <p:par>
                                <p:cTn id="31" presetID="26" presetClass="emph" presetSubtype="0" fill="hold" grpId="1" nodeType="withEffect">
                                  <p:stCondLst>
                                    <p:cond delay="2000"/>
                                  </p:stCondLst>
                                  <p:childTnLst>
                                    <p:animEffect transition="out" filter="fade">
                                      <p:cBhvr>
                                        <p:cTn id="32" dur="500" tmFilter="0, 0; .2, .5; .8, .5; 1, 0"/>
                                        <p:tgtEl>
                                          <p:spTgt spid="1138"/>
                                        </p:tgtEl>
                                      </p:cBhvr>
                                    </p:animEffect>
                                    <p:animScale>
                                      <p:cBhvr>
                                        <p:cTn id="33" dur="250" autoRev="1" fill="hold"/>
                                        <p:tgtEl>
                                          <p:spTgt spid="1138"/>
                                        </p:tgtEl>
                                      </p:cBhvr>
                                      <p:by x="105000" y="105000"/>
                                    </p:animScale>
                                  </p:childTnLst>
                                </p:cTn>
                              </p:par>
                              <p:par>
                                <p:cTn id="34" presetID="26" presetClass="emph" presetSubtype="0" fill="hold" grpId="1" nodeType="withEffect">
                                  <p:stCondLst>
                                    <p:cond delay="2000"/>
                                  </p:stCondLst>
                                  <p:childTnLst>
                                    <p:animEffect transition="out" filter="fade">
                                      <p:cBhvr>
                                        <p:cTn id="35" dur="500" tmFilter="0, 0; .2, .5; .8, .5; 1, 0"/>
                                        <p:tgtEl>
                                          <p:spTgt spid="1140"/>
                                        </p:tgtEl>
                                      </p:cBhvr>
                                    </p:animEffect>
                                    <p:animScale>
                                      <p:cBhvr>
                                        <p:cTn id="36" dur="250" autoRev="1" fill="hold"/>
                                        <p:tgtEl>
                                          <p:spTgt spid="1140"/>
                                        </p:tgtEl>
                                      </p:cBhvr>
                                      <p:by x="105000" y="105000"/>
                                    </p:animScale>
                                  </p:childTnLst>
                                </p:cTn>
                              </p:par>
                              <p:par>
                                <p:cTn id="37" presetID="26" presetClass="emph" presetSubtype="0" fill="hold" grpId="1" nodeType="withEffect">
                                  <p:stCondLst>
                                    <p:cond delay="2000"/>
                                  </p:stCondLst>
                                  <p:childTnLst>
                                    <p:animEffect transition="out" filter="fade">
                                      <p:cBhvr>
                                        <p:cTn id="38" dur="500" tmFilter="0, 0; .2, .5; .8, .5; 1, 0"/>
                                        <p:tgtEl>
                                          <p:spTgt spid="1137"/>
                                        </p:tgtEl>
                                      </p:cBhvr>
                                    </p:animEffect>
                                    <p:animScale>
                                      <p:cBhvr>
                                        <p:cTn id="39" dur="250" autoRev="1" fill="hold"/>
                                        <p:tgtEl>
                                          <p:spTgt spid="1137"/>
                                        </p:tgtEl>
                                      </p:cBhvr>
                                      <p:by x="105000" y="105000"/>
                                    </p:animScale>
                                  </p:childTnLst>
                                </p:cTn>
                              </p:par>
                              <p:par>
                                <p:cTn id="40" presetID="16" presetClass="entr" presetSubtype="21" fill="hold" nodeType="withEffect">
                                  <p:stCondLst>
                                    <p:cond delay="2000"/>
                                  </p:stCondLst>
                                  <p:childTnLst>
                                    <p:set>
                                      <p:cBhvr>
                                        <p:cTn id="41" dur="1" fill="hold">
                                          <p:stCondLst>
                                            <p:cond delay="0"/>
                                          </p:stCondLst>
                                        </p:cTn>
                                        <p:tgtEl>
                                          <p:spTgt spid="1132"/>
                                        </p:tgtEl>
                                        <p:attrNameLst>
                                          <p:attrName>style.visibility</p:attrName>
                                        </p:attrNameLst>
                                      </p:cBhvr>
                                      <p:to>
                                        <p:strVal val="visible"/>
                                      </p:to>
                                    </p:set>
                                    <p:animEffect transition="in" filter="barn(inVertical)">
                                      <p:cBhvr>
                                        <p:cTn id="42" dur="500"/>
                                        <p:tgtEl>
                                          <p:spTgt spid="1132"/>
                                        </p:tgtEl>
                                      </p:cBhvr>
                                    </p:animEffect>
                                  </p:childTnLst>
                                </p:cTn>
                              </p:par>
                              <p:par>
                                <p:cTn id="43" presetID="21" presetClass="entr" presetSubtype="1" fill="hold" grpId="0" nodeType="withEffect">
                                  <p:stCondLst>
                                    <p:cond delay="2000"/>
                                  </p:stCondLst>
                                  <p:childTnLst>
                                    <p:set>
                                      <p:cBhvr>
                                        <p:cTn id="44" dur="1" fill="hold">
                                          <p:stCondLst>
                                            <p:cond delay="0"/>
                                          </p:stCondLst>
                                        </p:cTn>
                                        <p:tgtEl>
                                          <p:spTgt spid="1141"/>
                                        </p:tgtEl>
                                        <p:attrNameLst>
                                          <p:attrName>style.visibility</p:attrName>
                                        </p:attrNameLst>
                                      </p:cBhvr>
                                      <p:to>
                                        <p:strVal val="visible"/>
                                      </p:to>
                                    </p:set>
                                    <p:animEffect transition="in" filter="wheel(1)">
                                      <p:cBhvr>
                                        <p:cTn id="45" dur="500"/>
                                        <p:tgtEl>
                                          <p:spTgt spid="1141"/>
                                        </p:tgtEl>
                                      </p:cBhvr>
                                    </p:animEffect>
                                  </p:childTnLst>
                                </p:cTn>
                              </p:par>
                              <p:par>
                                <p:cTn id="46" presetID="22" presetClass="entr" presetSubtype="4" fill="hold" nodeType="withEffect">
                                  <p:stCondLst>
                                    <p:cond delay="2000"/>
                                  </p:stCondLst>
                                  <p:childTnLst>
                                    <p:set>
                                      <p:cBhvr>
                                        <p:cTn id="47" dur="1" fill="hold">
                                          <p:stCondLst>
                                            <p:cond delay="0"/>
                                          </p:stCondLst>
                                        </p:cTn>
                                        <p:tgtEl>
                                          <p:spTgt spid="1142"/>
                                        </p:tgtEl>
                                        <p:attrNameLst>
                                          <p:attrName>style.visibility</p:attrName>
                                        </p:attrNameLst>
                                      </p:cBhvr>
                                      <p:to>
                                        <p:strVal val="visible"/>
                                      </p:to>
                                    </p:set>
                                    <p:animEffect transition="in" filter="wipe(down)">
                                      <p:cBhvr>
                                        <p:cTn id="48" dur="500"/>
                                        <p:tgtEl>
                                          <p:spTgt spid="1142"/>
                                        </p:tgtEl>
                                      </p:cBhvr>
                                    </p:animEffect>
                                  </p:childTnLst>
                                </p:cTn>
                              </p:par>
                              <p:par>
                                <p:cTn id="49" presetID="8" presetClass="emph" presetSubtype="0" fill="hold" grpId="1" nodeType="withEffect">
                                  <p:stCondLst>
                                    <p:cond delay="0"/>
                                  </p:stCondLst>
                                  <p:childTnLst>
                                    <p:animRot by="21600000">
                                      <p:cBhvr>
                                        <p:cTn id="50" dur="3000" fill="hold"/>
                                        <p:tgtEl>
                                          <p:spTgt spid="1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0" animBg="1"/>
      <p:bldP spid="1136" grpId="1" animBg="1"/>
      <p:bldP spid="1137" grpId="0" animBg="1"/>
      <p:bldP spid="1137" grpId="1" animBg="1"/>
      <p:bldP spid="1138" grpId="0" animBg="1"/>
      <p:bldP spid="1138" grpId="1" animBg="1"/>
      <p:bldP spid="1139" grpId="0" animBg="1"/>
      <p:bldP spid="1139" grpId="1" animBg="1"/>
      <p:bldP spid="1140" grpId="0" animBg="1"/>
      <p:bldP spid="1140" grpId="1" animBg="1"/>
      <p:bldP spid="1141" grpId="0" bldLvl="0" animBg="1"/>
      <p:bldP spid="1141"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图片 1132"/>
          <p:cNvPicPr>
            <a:picLocks noChangeAspect="1"/>
          </p:cNvPicPr>
          <p:nvPr/>
        </p:nvPicPr>
        <p:blipFill rotWithShape="1">
          <a:blip r:embed="rId1">
            <a:extLst>
              <a:ext uri="{28A0092B-C50C-407E-A947-70E740481C1C}">
                <a14:useLocalDpi xmlns:a14="http://schemas.microsoft.com/office/drawing/2010/main" val="0"/>
              </a:ext>
            </a:extLst>
          </a:blip>
          <a:srcRect t="79705" r="16449"/>
          <a:stretch>
            <a:fillRect/>
          </a:stretch>
        </p:blipFill>
        <p:spPr>
          <a:xfrm>
            <a:off x="-237305" y="5033637"/>
            <a:ext cx="12600755" cy="2049174"/>
          </a:xfrm>
          <a:prstGeom prst="rect">
            <a:avLst/>
          </a:prstGeom>
        </p:spPr>
      </p:pic>
      <p:sp>
        <p:nvSpPr>
          <p:cNvPr id="1136" name="Freeform 1115"/>
          <p:cNvSpPr/>
          <p:nvPr/>
        </p:nvSpPr>
        <p:spPr bwMode="auto">
          <a:xfrm>
            <a:off x="624478" y="1364464"/>
            <a:ext cx="501715" cy="279436"/>
          </a:xfrm>
          <a:custGeom>
            <a:avLst/>
            <a:gdLst>
              <a:gd name="T0" fmla="*/ 298 w 372"/>
              <a:gd name="T1" fmla="*/ 103 h 207"/>
              <a:gd name="T2" fmla="*/ 232 w 372"/>
              <a:gd name="T3" fmla="*/ 74 h 207"/>
              <a:gd name="T4" fmla="*/ 108 w 372"/>
              <a:gd name="T5" fmla="*/ 85 h 207"/>
              <a:gd name="T6" fmla="*/ 25 w 372"/>
              <a:gd name="T7" fmla="*/ 87 h 207"/>
              <a:gd name="T8" fmla="*/ 64 w 372"/>
              <a:gd name="T9" fmla="*/ 153 h 207"/>
              <a:gd name="T10" fmla="*/ 135 w 372"/>
              <a:gd name="T11" fmla="*/ 201 h 207"/>
              <a:gd name="T12" fmla="*/ 218 w 372"/>
              <a:gd name="T13" fmla="*/ 179 h 207"/>
              <a:gd name="T14" fmla="*/ 291 w 372"/>
              <a:gd name="T15" fmla="*/ 177 h 207"/>
              <a:gd name="T16" fmla="*/ 298 w 372"/>
              <a:gd name="T17" fmla="*/ 10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298" y="103"/>
                </a:moveTo>
                <a:cubicBezTo>
                  <a:pt x="301" y="64"/>
                  <a:pt x="258" y="44"/>
                  <a:pt x="232" y="74"/>
                </a:cubicBezTo>
                <a:cubicBezTo>
                  <a:pt x="219" y="0"/>
                  <a:pt x="119" y="22"/>
                  <a:pt x="108" y="85"/>
                </a:cubicBezTo>
                <a:cubicBezTo>
                  <a:pt x="93" y="64"/>
                  <a:pt x="53" y="53"/>
                  <a:pt x="25" y="87"/>
                </a:cubicBezTo>
                <a:cubicBezTo>
                  <a:pt x="0" y="119"/>
                  <a:pt x="20" y="165"/>
                  <a:pt x="64" y="153"/>
                </a:cubicBezTo>
                <a:cubicBezTo>
                  <a:pt x="74" y="185"/>
                  <a:pt x="103" y="198"/>
                  <a:pt x="135" y="201"/>
                </a:cubicBezTo>
                <a:cubicBezTo>
                  <a:pt x="193" y="207"/>
                  <a:pt x="218" y="179"/>
                  <a:pt x="218" y="179"/>
                </a:cubicBezTo>
                <a:cubicBezTo>
                  <a:pt x="218" y="179"/>
                  <a:pt x="263" y="181"/>
                  <a:pt x="291" y="177"/>
                </a:cubicBezTo>
                <a:cubicBezTo>
                  <a:pt x="372" y="166"/>
                  <a:pt x="355" y="66"/>
                  <a:pt x="298" y="103"/>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7" name="Freeform 1118"/>
          <p:cNvSpPr/>
          <p:nvPr/>
        </p:nvSpPr>
        <p:spPr bwMode="auto">
          <a:xfrm>
            <a:off x="3578760" y="647596"/>
            <a:ext cx="812906" cy="454084"/>
          </a:xfrm>
          <a:custGeom>
            <a:avLst/>
            <a:gdLst>
              <a:gd name="T0" fmla="*/ 482 w 602"/>
              <a:gd name="T1" fmla="*/ 168 h 336"/>
              <a:gd name="T2" fmla="*/ 375 w 602"/>
              <a:gd name="T3" fmla="*/ 120 h 336"/>
              <a:gd name="T4" fmla="*/ 174 w 602"/>
              <a:gd name="T5" fmla="*/ 138 h 336"/>
              <a:gd name="T6" fmla="*/ 41 w 602"/>
              <a:gd name="T7" fmla="*/ 142 h 336"/>
              <a:gd name="T8" fmla="*/ 103 w 602"/>
              <a:gd name="T9" fmla="*/ 248 h 336"/>
              <a:gd name="T10" fmla="*/ 219 w 602"/>
              <a:gd name="T11" fmla="*/ 327 h 336"/>
              <a:gd name="T12" fmla="*/ 353 w 602"/>
              <a:gd name="T13" fmla="*/ 290 h 336"/>
              <a:gd name="T14" fmla="*/ 471 w 602"/>
              <a:gd name="T15" fmla="*/ 287 h 336"/>
              <a:gd name="T16" fmla="*/ 482 w 602"/>
              <a:gd name="T17"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36">
                <a:moveTo>
                  <a:pt x="482" y="168"/>
                </a:moveTo>
                <a:cubicBezTo>
                  <a:pt x="487" y="104"/>
                  <a:pt x="417" y="72"/>
                  <a:pt x="375" y="120"/>
                </a:cubicBezTo>
                <a:cubicBezTo>
                  <a:pt x="355" y="0"/>
                  <a:pt x="193" y="37"/>
                  <a:pt x="174" y="138"/>
                </a:cubicBezTo>
                <a:cubicBezTo>
                  <a:pt x="150" y="105"/>
                  <a:pt x="85" y="87"/>
                  <a:pt x="41" y="142"/>
                </a:cubicBezTo>
                <a:cubicBezTo>
                  <a:pt x="0" y="194"/>
                  <a:pt x="32" y="268"/>
                  <a:pt x="103" y="248"/>
                </a:cubicBezTo>
                <a:cubicBezTo>
                  <a:pt x="119" y="301"/>
                  <a:pt x="166" y="322"/>
                  <a:pt x="219" y="327"/>
                </a:cubicBezTo>
                <a:cubicBezTo>
                  <a:pt x="312" y="336"/>
                  <a:pt x="353" y="290"/>
                  <a:pt x="353" y="290"/>
                </a:cubicBezTo>
                <a:cubicBezTo>
                  <a:pt x="353" y="290"/>
                  <a:pt x="426" y="294"/>
                  <a:pt x="471" y="287"/>
                </a:cubicBezTo>
                <a:cubicBezTo>
                  <a:pt x="602" y="270"/>
                  <a:pt x="574" y="107"/>
                  <a:pt x="482" y="168"/>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8" name="Freeform 1119"/>
          <p:cNvSpPr/>
          <p:nvPr/>
        </p:nvSpPr>
        <p:spPr bwMode="auto">
          <a:xfrm>
            <a:off x="2230576" y="1504182"/>
            <a:ext cx="503303" cy="281024"/>
          </a:xfrm>
          <a:custGeom>
            <a:avLst/>
            <a:gdLst>
              <a:gd name="T0" fmla="*/ 74 w 372"/>
              <a:gd name="T1" fmla="*/ 104 h 207"/>
              <a:gd name="T2" fmla="*/ 140 w 372"/>
              <a:gd name="T3" fmla="*/ 74 h 207"/>
              <a:gd name="T4" fmla="*/ 264 w 372"/>
              <a:gd name="T5" fmla="*/ 85 h 207"/>
              <a:gd name="T6" fmla="*/ 347 w 372"/>
              <a:gd name="T7" fmla="*/ 88 h 207"/>
              <a:gd name="T8" fmla="*/ 308 w 372"/>
              <a:gd name="T9" fmla="*/ 153 h 207"/>
              <a:gd name="T10" fmla="*/ 237 w 372"/>
              <a:gd name="T11" fmla="*/ 202 h 207"/>
              <a:gd name="T12" fmla="*/ 154 w 372"/>
              <a:gd name="T13" fmla="*/ 179 h 207"/>
              <a:gd name="T14" fmla="*/ 81 w 372"/>
              <a:gd name="T15" fmla="*/ 177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4"/>
                  <a:pt x="140" y="74"/>
                </a:cubicBezTo>
                <a:cubicBezTo>
                  <a:pt x="153" y="0"/>
                  <a:pt x="253" y="22"/>
                  <a:pt x="264" y="85"/>
                </a:cubicBezTo>
                <a:cubicBezTo>
                  <a:pt x="279" y="64"/>
                  <a:pt x="319" y="54"/>
                  <a:pt x="347" y="88"/>
                </a:cubicBezTo>
                <a:cubicBezTo>
                  <a:pt x="372" y="119"/>
                  <a:pt x="352" y="165"/>
                  <a:pt x="308" y="153"/>
                </a:cubicBezTo>
                <a:cubicBezTo>
                  <a:pt x="298" y="185"/>
                  <a:pt x="269" y="199"/>
                  <a:pt x="237" y="202"/>
                </a:cubicBezTo>
                <a:cubicBezTo>
                  <a:pt x="179" y="207"/>
                  <a:pt x="154" y="179"/>
                  <a:pt x="154" y="179"/>
                </a:cubicBezTo>
                <a:cubicBezTo>
                  <a:pt x="154" y="179"/>
                  <a:pt x="109" y="181"/>
                  <a:pt x="81" y="177"/>
                </a:cubicBezTo>
                <a:cubicBezTo>
                  <a:pt x="0" y="166"/>
                  <a:pt x="17"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39" name="Freeform 1120"/>
          <p:cNvSpPr/>
          <p:nvPr/>
        </p:nvSpPr>
        <p:spPr bwMode="auto">
          <a:xfrm>
            <a:off x="1167671" y="647596"/>
            <a:ext cx="1103456" cy="538233"/>
          </a:xfrm>
          <a:custGeom>
            <a:avLst/>
            <a:gdLst>
              <a:gd name="T0" fmla="*/ 164 w 816"/>
              <a:gd name="T1" fmla="*/ 144 h 398"/>
              <a:gd name="T2" fmla="*/ 357 w 816"/>
              <a:gd name="T3" fmla="*/ 109 h 398"/>
              <a:gd name="T4" fmla="*/ 410 w 816"/>
              <a:gd name="T5" fmla="*/ 48 h 398"/>
              <a:gd name="T6" fmla="*/ 622 w 816"/>
              <a:gd name="T7" fmla="*/ 149 h 398"/>
              <a:gd name="T8" fmla="*/ 809 w 816"/>
              <a:gd name="T9" fmla="*/ 210 h 398"/>
              <a:gd name="T10" fmla="*/ 638 w 816"/>
              <a:gd name="T11" fmla="*/ 309 h 398"/>
              <a:gd name="T12" fmla="*/ 441 w 816"/>
              <a:gd name="T13" fmla="*/ 397 h 398"/>
              <a:gd name="T14" fmla="*/ 234 w 816"/>
              <a:gd name="T15" fmla="*/ 319 h 398"/>
              <a:gd name="T16" fmla="*/ 42 w 816"/>
              <a:gd name="T17" fmla="*/ 244 h 398"/>
              <a:gd name="T18" fmla="*/ 164 w 816"/>
              <a:gd name="T19" fmla="*/ 14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6" h="398">
                <a:moveTo>
                  <a:pt x="164" y="144"/>
                </a:moveTo>
                <a:cubicBezTo>
                  <a:pt x="186" y="65"/>
                  <a:pt x="307" y="43"/>
                  <a:pt x="357" y="109"/>
                </a:cubicBezTo>
                <a:cubicBezTo>
                  <a:pt x="365" y="81"/>
                  <a:pt x="386" y="63"/>
                  <a:pt x="410" y="48"/>
                </a:cubicBezTo>
                <a:cubicBezTo>
                  <a:pt x="488" y="0"/>
                  <a:pt x="619" y="47"/>
                  <a:pt x="622" y="149"/>
                </a:cubicBezTo>
                <a:cubicBezTo>
                  <a:pt x="676" y="81"/>
                  <a:pt x="804" y="126"/>
                  <a:pt x="809" y="210"/>
                </a:cubicBezTo>
                <a:cubicBezTo>
                  <a:pt x="816" y="318"/>
                  <a:pt x="696" y="322"/>
                  <a:pt x="638" y="309"/>
                </a:cubicBezTo>
                <a:cubicBezTo>
                  <a:pt x="625" y="344"/>
                  <a:pt x="547" y="397"/>
                  <a:pt x="441" y="397"/>
                </a:cubicBezTo>
                <a:cubicBezTo>
                  <a:pt x="365" y="398"/>
                  <a:pt x="259" y="360"/>
                  <a:pt x="234" y="319"/>
                </a:cubicBezTo>
                <a:cubicBezTo>
                  <a:pt x="187" y="330"/>
                  <a:pt x="71" y="303"/>
                  <a:pt x="42" y="244"/>
                </a:cubicBezTo>
                <a:cubicBezTo>
                  <a:pt x="0" y="161"/>
                  <a:pt x="94" y="110"/>
                  <a:pt x="164" y="14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0" name="Freeform 1122"/>
          <p:cNvSpPr/>
          <p:nvPr/>
        </p:nvSpPr>
        <p:spPr bwMode="auto">
          <a:xfrm>
            <a:off x="2565512" y="961168"/>
            <a:ext cx="503303" cy="281024"/>
          </a:xfrm>
          <a:custGeom>
            <a:avLst/>
            <a:gdLst>
              <a:gd name="T0" fmla="*/ 74 w 372"/>
              <a:gd name="T1" fmla="*/ 104 h 207"/>
              <a:gd name="T2" fmla="*/ 141 w 372"/>
              <a:gd name="T3" fmla="*/ 74 h 207"/>
              <a:gd name="T4" fmla="*/ 264 w 372"/>
              <a:gd name="T5" fmla="*/ 86 h 207"/>
              <a:gd name="T6" fmla="*/ 347 w 372"/>
              <a:gd name="T7" fmla="*/ 88 h 207"/>
              <a:gd name="T8" fmla="*/ 309 w 372"/>
              <a:gd name="T9" fmla="*/ 153 h 207"/>
              <a:gd name="T10" fmla="*/ 237 w 372"/>
              <a:gd name="T11" fmla="*/ 202 h 207"/>
              <a:gd name="T12" fmla="*/ 154 w 372"/>
              <a:gd name="T13" fmla="*/ 179 h 207"/>
              <a:gd name="T14" fmla="*/ 81 w 372"/>
              <a:gd name="T15" fmla="*/ 178 h 207"/>
              <a:gd name="T16" fmla="*/ 74 w 372"/>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207">
                <a:moveTo>
                  <a:pt x="74" y="104"/>
                </a:moveTo>
                <a:cubicBezTo>
                  <a:pt x="71" y="64"/>
                  <a:pt x="114" y="45"/>
                  <a:pt x="141" y="74"/>
                </a:cubicBezTo>
                <a:cubicBezTo>
                  <a:pt x="153" y="0"/>
                  <a:pt x="253" y="23"/>
                  <a:pt x="264" y="86"/>
                </a:cubicBezTo>
                <a:cubicBezTo>
                  <a:pt x="279" y="65"/>
                  <a:pt x="320" y="54"/>
                  <a:pt x="347" y="88"/>
                </a:cubicBezTo>
                <a:cubicBezTo>
                  <a:pt x="372" y="120"/>
                  <a:pt x="352" y="165"/>
                  <a:pt x="309" y="153"/>
                </a:cubicBezTo>
                <a:cubicBezTo>
                  <a:pt x="299" y="186"/>
                  <a:pt x="270" y="199"/>
                  <a:pt x="237" y="202"/>
                </a:cubicBezTo>
                <a:cubicBezTo>
                  <a:pt x="179" y="207"/>
                  <a:pt x="154" y="179"/>
                  <a:pt x="154" y="179"/>
                </a:cubicBezTo>
                <a:cubicBezTo>
                  <a:pt x="154" y="179"/>
                  <a:pt x="109" y="181"/>
                  <a:pt x="81" y="178"/>
                </a:cubicBezTo>
                <a:cubicBezTo>
                  <a:pt x="0" y="167"/>
                  <a:pt x="18" y="66"/>
                  <a:pt x="74" y="104"/>
                </a:cubicBezTo>
                <a:close/>
              </a:path>
            </a:pathLst>
          </a:custGeom>
          <a:solidFill>
            <a:srgbClr val="00B0F0"/>
          </a:solidFill>
          <a:ln>
            <a:noFill/>
          </a:ln>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sp>
        <p:nvSpPr>
          <p:cNvPr id="1141" name="Freeform 67"/>
          <p:cNvSpPr>
            <a:spLocks noEditPoints="1"/>
          </p:cNvSpPr>
          <p:nvPr/>
        </p:nvSpPr>
        <p:spPr bwMode="auto">
          <a:xfrm>
            <a:off x="10135379" y="70840"/>
            <a:ext cx="2056950" cy="2061820"/>
          </a:xfrm>
          <a:custGeom>
            <a:avLst/>
            <a:gdLst>
              <a:gd name="T0" fmla="*/ 442 w 474"/>
              <a:gd name="T1" fmla="*/ 324 h 474"/>
              <a:gd name="T2" fmla="*/ 369 w 474"/>
              <a:gd name="T3" fmla="*/ 369 h 474"/>
              <a:gd name="T4" fmla="*/ 371 w 474"/>
              <a:gd name="T5" fmla="*/ 312 h 474"/>
              <a:gd name="T6" fmla="*/ 389 w 474"/>
              <a:gd name="T7" fmla="*/ 254 h 474"/>
              <a:gd name="T8" fmla="*/ 333 w 474"/>
              <a:gd name="T9" fmla="*/ 356 h 474"/>
              <a:gd name="T10" fmla="*/ 316 w 474"/>
              <a:gd name="T11" fmla="*/ 453 h 474"/>
              <a:gd name="T12" fmla="*/ 301 w 474"/>
              <a:gd name="T13" fmla="*/ 424 h 474"/>
              <a:gd name="T14" fmla="*/ 279 w 474"/>
              <a:gd name="T15" fmla="*/ 384 h 474"/>
              <a:gd name="T16" fmla="*/ 230 w 474"/>
              <a:gd name="T17" fmla="*/ 467 h 474"/>
              <a:gd name="T18" fmla="*/ 227 w 474"/>
              <a:gd name="T19" fmla="*/ 434 h 474"/>
              <a:gd name="T20" fmla="*/ 221 w 474"/>
              <a:gd name="T21" fmla="*/ 389 h 474"/>
              <a:gd name="T22" fmla="*/ 171 w 474"/>
              <a:gd name="T23" fmla="*/ 392 h 474"/>
              <a:gd name="T24" fmla="*/ 156 w 474"/>
              <a:gd name="T25" fmla="*/ 428 h 474"/>
              <a:gd name="T26" fmla="*/ 141 w 474"/>
              <a:gd name="T27" fmla="*/ 446 h 474"/>
              <a:gd name="T28" fmla="*/ 118 w 474"/>
              <a:gd name="T29" fmla="*/ 333 h 474"/>
              <a:gd name="T30" fmla="*/ 90 w 474"/>
              <a:gd name="T31" fmla="*/ 369 h 474"/>
              <a:gd name="T32" fmla="*/ 81 w 474"/>
              <a:gd name="T33" fmla="*/ 300 h 474"/>
              <a:gd name="T34" fmla="*/ 85 w 474"/>
              <a:gd name="T35" fmla="*/ 254 h 474"/>
              <a:gd name="T36" fmla="*/ 70 w 474"/>
              <a:gd name="T37" fmla="*/ 395 h 474"/>
              <a:gd name="T38" fmla="*/ 45 w 474"/>
              <a:gd name="T39" fmla="*/ 315 h 474"/>
              <a:gd name="T40" fmla="*/ 15 w 474"/>
              <a:gd name="T41" fmla="*/ 237 h 474"/>
              <a:gd name="T42" fmla="*/ 17 w 474"/>
              <a:gd name="T43" fmla="*/ 326 h 474"/>
              <a:gd name="T44" fmla="*/ 32 w 474"/>
              <a:gd name="T45" fmla="*/ 150 h 474"/>
              <a:gd name="T46" fmla="*/ 40 w 474"/>
              <a:gd name="T47" fmla="*/ 227 h 474"/>
              <a:gd name="T48" fmla="*/ 65 w 474"/>
              <a:gd name="T49" fmla="*/ 165 h 474"/>
              <a:gd name="T50" fmla="*/ 80 w 474"/>
              <a:gd name="T51" fmla="*/ 80 h 474"/>
              <a:gd name="T52" fmla="*/ 105 w 474"/>
              <a:gd name="T53" fmla="*/ 106 h 474"/>
              <a:gd name="T54" fmla="*/ 104 w 474"/>
              <a:gd name="T55" fmla="*/ 163 h 474"/>
              <a:gd name="T56" fmla="*/ 141 w 474"/>
              <a:gd name="T57" fmla="*/ 118 h 474"/>
              <a:gd name="T58" fmla="*/ 158 w 474"/>
              <a:gd name="T59" fmla="*/ 22 h 474"/>
              <a:gd name="T60" fmla="*/ 173 w 474"/>
              <a:gd name="T61" fmla="*/ 51 h 474"/>
              <a:gd name="T62" fmla="*/ 195 w 474"/>
              <a:gd name="T63" fmla="*/ 90 h 474"/>
              <a:gd name="T64" fmla="*/ 244 w 474"/>
              <a:gd name="T65" fmla="*/ 8 h 474"/>
              <a:gd name="T66" fmla="*/ 248 w 474"/>
              <a:gd name="T67" fmla="*/ 40 h 474"/>
              <a:gd name="T68" fmla="*/ 253 w 474"/>
              <a:gd name="T69" fmla="*/ 85 h 474"/>
              <a:gd name="T70" fmla="*/ 215 w 474"/>
              <a:gd name="T71" fmla="*/ 216 h 474"/>
              <a:gd name="T72" fmla="*/ 244 w 474"/>
              <a:gd name="T73" fmla="*/ 206 h 474"/>
              <a:gd name="T74" fmla="*/ 266 w 474"/>
              <a:gd name="T75" fmla="*/ 226 h 474"/>
              <a:gd name="T76" fmla="*/ 264 w 474"/>
              <a:gd name="T77" fmla="*/ 255 h 474"/>
              <a:gd name="T78" fmla="*/ 237 w 474"/>
              <a:gd name="T79" fmla="*/ 268 h 474"/>
              <a:gd name="T80" fmla="*/ 210 w 474"/>
              <a:gd name="T81" fmla="*/ 255 h 474"/>
              <a:gd name="T82" fmla="*/ 256 w 474"/>
              <a:gd name="T83" fmla="*/ 144 h 474"/>
              <a:gd name="T84" fmla="*/ 167 w 474"/>
              <a:gd name="T85" fmla="*/ 167 h 474"/>
              <a:gd name="T86" fmla="*/ 143 w 474"/>
              <a:gd name="T87" fmla="*/ 256 h 474"/>
              <a:gd name="T88" fmla="*/ 198 w 474"/>
              <a:gd name="T89" fmla="*/ 328 h 474"/>
              <a:gd name="T90" fmla="*/ 290 w 474"/>
              <a:gd name="T91" fmla="*/ 317 h 474"/>
              <a:gd name="T92" fmla="*/ 336 w 474"/>
              <a:gd name="T93" fmla="*/ 237 h 474"/>
              <a:gd name="T94" fmla="*/ 290 w 474"/>
              <a:gd name="T95" fmla="*/ 158 h 474"/>
              <a:gd name="T96" fmla="*/ 312 w 474"/>
              <a:gd name="T97" fmla="*/ 104 h 474"/>
              <a:gd name="T98" fmla="*/ 324 w 474"/>
              <a:gd name="T99" fmla="*/ 60 h 474"/>
              <a:gd name="T100" fmla="*/ 324 w 474"/>
              <a:gd name="T101" fmla="*/ 33 h 474"/>
              <a:gd name="T102" fmla="*/ 333 w 474"/>
              <a:gd name="T103" fmla="*/ 142 h 474"/>
              <a:gd name="T104" fmla="*/ 369 w 474"/>
              <a:gd name="T105" fmla="*/ 106 h 474"/>
              <a:gd name="T106" fmla="*/ 384 w 474"/>
              <a:gd name="T107" fmla="*/ 196 h 474"/>
              <a:gd name="T108" fmla="*/ 394 w 474"/>
              <a:gd name="T109" fmla="*/ 80 h 474"/>
              <a:gd name="T110" fmla="*/ 394 w 474"/>
              <a:gd name="T111" fmla="*/ 405 h 474"/>
              <a:gd name="T112" fmla="*/ 422 w 474"/>
              <a:gd name="T113" fmla="*/ 305 h 474"/>
              <a:gd name="T114" fmla="*/ 424 w 474"/>
              <a:gd name="T115" fmla="*/ 173 h 474"/>
              <a:gd name="T116" fmla="*/ 434 w 474"/>
              <a:gd name="T117" fmla="*/ 248 h 474"/>
              <a:gd name="T118" fmla="*/ 453 w 474"/>
              <a:gd name="T119" fmla="*/ 158 h 474"/>
              <a:gd name="T120" fmla="*/ 467 w 474"/>
              <a:gd name="T121" fmla="*/ 24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4" h="474">
                <a:moveTo>
                  <a:pt x="442" y="324"/>
                </a:moveTo>
                <a:cubicBezTo>
                  <a:pt x="440" y="328"/>
                  <a:pt x="442" y="332"/>
                  <a:pt x="446" y="334"/>
                </a:cubicBezTo>
                <a:cubicBezTo>
                  <a:pt x="449" y="335"/>
                  <a:pt x="454" y="334"/>
                  <a:pt x="455" y="330"/>
                </a:cubicBezTo>
                <a:cubicBezTo>
                  <a:pt x="457" y="326"/>
                  <a:pt x="455" y="322"/>
                  <a:pt x="451" y="321"/>
                </a:cubicBezTo>
                <a:cubicBezTo>
                  <a:pt x="448" y="319"/>
                  <a:pt x="443" y="321"/>
                  <a:pt x="442" y="324"/>
                </a:cubicBezTo>
                <a:moveTo>
                  <a:pt x="369" y="369"/>
                </a:moveTo>
                <a:cubicBezTo>
                  <a:pt x="365" y="373"/>
                  <a:pt x="365" y="380"/>
                  <a:pt x="369" y="384"/>
                </a:cubicBezTo>
                <a:cubicBezTo>
                  <a:pt x="373" y="388"/>
                  <a:pt x="380" y="388"/>
                  <a:pt x="384" y="384"/>
                </a:cubicBezTo>
                <a:cubicBezTo>
                  <a:pt x="388" y="380"/>
                  <a:pt x="388" y="373"/>
                  <a:pt x="384" y="369"/>
                </a:cubicBezTo>
                <a:cubicBezTo>
                  <a:pt x="380" y="365"/>
                  <a:pt x="373" y="365"/>
                  <a:pt x="369" y="369"/>
                </a:cubicBezTo>
                <a:moveTo>
                  <a:pt x="371" y="312"/>
                </a:moveTo>
                <a:cubicBezTo>
                  <a:pt x="379" y="315"/>
                  <a:pt x="388" y="312"/>
                  <a:pt x="392" y="303"/>
                </a:cubicBezTo>
                <a:cubicBezTo>
                  <a:pt x="396" y="295"/>
                  <a:pt x="392" y="285"/>
                  <a:pt x="383" y="282"/>
                </a:cubicBezTo>
                <a:cubicBezTo>
                  <a:pt x="375" y="278"/>
                  <a:pt x="365" y="282"/>
                  <a:pt x="362" y="290"/>
                </a:cubicBezTo>
                <a:cubicBezTo>
                  <a:pt x="358" y="299"/>
                  <a:pt x="362" y="308"/>
                  <a:pt x="371" y="312"/>
                </a:cubicBezTo>
                <a:moveTo>
                  <a:pt x="389" y="254"/>
                </a:moveTo>
                <a:cubicBezTo>
                  <a:pt x="398" y="254"/>
                  <a:pt x="405" y="246"/>
                  <a:pt x="405" y="237"/>
                </a:cubicBezTo>
                <a:cubicBezTo>
                  <a:pt x="405" y="228"/>
                  <a:pt x="398" y="221"/>
                  <a:pt x="389" y="221"/>
                </a:cubicBezTo>
                <a:cubicBezTo>
                  <a:pt x="380" y="221"/>
                  <a:pt x="373" y="228"/>
                  <a:pt x="373" y="237"/>
                </a:cubicBezTo>
                <a:cubicBezTo>
                  <a:pt x="373" y="246"/>
                  <a:pt x="380" y="254"/>
                  <a:pt x="389" y="254"/>
                </a:cubicBezTo>
                <a:moveTo>
                  <a:pt x="333" y="356"/>
                </a:moveTo>
                <a:cubicBezTo>
                  <a:pt x="339" y="363"/>
                  <a:pt x="350" y="363"/>
                  <a:pt x="356" y="356"/>
                </a:cubicBezTo>
                <a:cubicBezTo>
                  <a:pt x="363" y="350"/>
                  <a:pt x="363" y="340"/>
                  <a:pt x="356" y="333"/>
                </a:cubicBezTo>
                <a:cubicBezTo>
                  <a:pt x="350" y="327"/>
                  <a:pt x="339" y="327"/>
                  <a:pt x="333" y="333"/>
                </a:cubicBezTo>
                <a:cubicBezTo>
                  <a:pt x="327" y="340"/>
                  <a:pt x="327" y="350"/>
                  <a:pt x="333" y="356"/>
                </a:cubicBezTo>
                <a:moveTo>
                  <a:pt x="316" y="453"/>
                </a:moveTo>
                <a:cubicBezTo>
                  <a:pt x="318" y="457"/>
                  <a:pt x="322" y="459"/>
                  <a:pt x="326" y="457"/>
                </a:cubicBezTo>
                <a:cubicBezTo>
                  <a:pt x="330" y="456"/>
                  <a:pt x="331" y="451"/>
                  <a:pt x="330" y="448"/>
                </a:cubicBezTo>
                <a:cubicBezTo>
                  <a:pt x="328" y="444"/>
                  <a:pt x="324" y="442"/>
                  <a:pt x="320" y="444"/>
                </a:cubicBezTo>
                <a:cubicBezTo>
                  <a:pt x="317" y="445"/>
                  <a:pt x="315" y="449"/>
                  <a:pt x="316" y="453"/>
                </a:cubicBezTo>
                <a:moveTo>
                  <a:pt x="301" y="424"/>
                </a:moveTo>
                <a:cubicBezTo>
                  <a:pt x="303" y="429"/>
                  <a:pt x="309" y="432"/>
                  <a:pt x="315" y="430"/>
                </a:cubicBezTo>
                <a:cubicBezTo>
                  <a:pt x="320" y="428"/>
                  <a:pt x="323" y="421"/>
                  <a:pt x="321" y="416"/>
                </a:cubicBezTo>
                <a:cubicBezTo>
                  <a:pt x="318" y="411"/>
                  <a:pt x="312" y="408"/>
                  <a:pt x="307" y="410"/>
                </a:cubicBezTo>
                <a:cubicBezTo>
                  <a:pt x="302" y="412"/>
                  <a:pt x="299" y="419"/>
                  <a:pt x="301" y="424"/>
                </a:cubicBezTo>
                <a:moveTo>
                  <a:pt x="279" y="384"/>
                </a:moveTo>
                <a:cubicBezTo>
                  <a:pt x="282" y="393"/>
                  <a:pt x="292" y="397"/>
                  <a:pt x="300" y="393"/>
                </a:cubicBezTo>
                <a:cubicBezTo>
                  <a:pt x="309" y="390"/>
                  <a:pt x="313" y="381"/>
                  <a:pt x="309" y="372"/>
                </a:cubicBezTo>
                <a:cubicBezTo>
                  <a:pt x="306" y="364"/>
                  <a:pt x="296" y="360"/>
                  <a:pt x="288" y="363"/>
                </a:cubicBezTo>
                <a:cubicBezTo>
                  <a:pt x="279" y="366"/>
                  <a:pt x="275" y="376"/>
                  <a:pt x="279" y="384"/>
                </a:cubicBezTo>
                <a:moveTo>
                  <a:pt x="230" y="467"/>
                </a:moveTo>
                <a:cubicBezTo>
                  <a:pt x="230" y="471"/>
                  <a:pt x="233" y="474"/>
                  <a:pt x="237" y="474"/>
                </a:cubicBezTo>
                <a:cubicBezTo>
                  <a:pt x="241" y="474"/>
                  <a:pt x="244" y="471"/>
                  <a:pt x="244" y="467"/>
                </a:cubicBezTo>
                <a:cubicBezTo>
                  <a:pt x="244" y="463"/>
                  <a:pt x="241" y="460"/>
                  <a:pt x="237" y="460"/>
                </a:cubicBezTo>
                <a:cubicBezTo>
                  <a:pt x="233" y="460"/>
                  <a:pt x="230" y="463"/>
                  <a:pt x="230" y="467"/>
                </a:cubicBezTo>
                <a:moveTo>
                  <a:pt x="227" y="434"/>
                </a:moveTo>
                <a:cubicBezTo>
                  <a:pt x="227" y="440"/>
                  <a:pt x="231" y="445"/>
                  <a:pt x="237" y="445"/>
                </a:cubicBezTo>
                <a:cubicBezTo>
                  <a:pt x="243" y="445"/>
                  <a:pt x="248" y="440"/>
                  <a:pt x="248" y="434"/>
                </a:cubicBezTo>
                <a:cubicBezTo>
                  <a:pt x="248" y="429"/>
                  <a:pt x="243" y="424"/>
                  <a:pt x="237" y="424"/>
                </a:cubicBezTo>
                <a:cubicBezTo>
                  <a:pt x="231" y="424"/>
                  <a:pt x="227" y="429"/>
                  <a:pt x="227" y="434"/>
                </a:cubicBezTo>
                <a:moveTo>
                  <a:pt x="221" y="389"/>
                </a:moveTo>
                <a:cubicBezTo>
                  <a:pt x="221" y="398"/>
                  <a:pt x="228" y="406"/>
                  <a:pt x="237" y="406"/>
                </a:cubicBezTo>
                <a:cubicBezTo>
                  <a:pt x="246" y="406"/>
                  <a:pt x="253" y="398"/>
                  <a:pt x="253" y="389"/>
                </a:cubicBezTo>
                <a:cubicBezTo>
                  <a:pt x="253" y="380"/>
                  <a:pt x="246" y="373"/>
                  <a:pt x="237" y="373"/>
                </a:cubicBezTo>
                <a:cubicBezTo>
                  <a:pt x="228" y="373"/>
                  <a:pt x="221" y="380"/>
                  <a:pt x="221" y="389"/>
                </a:cubicBezTo>
                <a:moveTo>
                  <a:pt x="171" y="392"/>
                </a:moveTo>
                <a:cubicBezTo>
                  <a:pt x="180" y="396"/>
                  <a:pt x="189" y="392"/>
                  <a:pt x="193" y="384"/>
                </a:cubicBezTo>
                <a:cubicBezTo>
                  <a:pt x="196" y="375"/>
                  <a:pt x="192" y="366"/>
                  <a:pt x="184" y="362"/>
                </a:cubicBezTo>
                <a:cubicBezTo>
                  <a:pt x="176" y="359"/>
                  <a:pt x="166" y="363"/>
                  <a:pt x="163" y="371"/>
                </a:cubicBezTo>
                <a:cubicBezTo>
                  <a:pt x="159" y="379"/>
                  <a:pt x="163" y="389"/>
                  <a:pt x="171" y="392"/>
                </a:cubicBezTo>
                <a:moveTo>
                  <a:pt x="156" y="428"/>
                </a:moveTo>
                <a:cubicBezTo>
                  <a:pt x="161" y="431"/>
                  <a:pt x="167" y="428"/>
                  <a:pt x="170" y="423"/>
                </a:cubicBezTo>
                <a:cubicBezTo>
                  <a:pt x="172" y="417"/>
                  <a:pt x="170" y="411"/>
                  <a:pt x="164" y="409"/>
                </a:cubicBezTo>
                <a:cubicBezTo>
                  <a:pt x="159" y="407"/>
                  <a:pt x="153" y="409"/>
                  <a:pt x="151" y="415"/>
                </a:cubicBezTo>
                <a:cubicBezTo>
                  <a:pt x="148" y="420"/>
                  <a:pt x="151" y="426"/>
                  <a:pt x="156" y="428"/>
                </a:cubicBezTo>
                <a:moveTo>
                  <a:pt x="141" y="446"/>
                </a:moveTo>
                <a:cubicBezTo>
                  <a:pt x="139" y="450"/>
                  <a:pt x="141" y="454"/>
                  <a:pt x="145" y="455"/>
                </a:cubicBezTo>
                <a:cubicBezTo>
                  <a:pt x="148" y="457"/>
                  <a:pt x="152" y="455"/>
                  <a:pt x="154" y="452"/>
                </a:cubicBezTo>
                <a:cubicBezTo>
                  <a:pt x="155" y="448"/>
                  <a:pt x="154" y="444"/>
                  <a:pt x="150" y="442"/>
                </a:cubicBezTo>
                <a:cubicBezTo>
                  <a:pt x="146" y="441"/>
                  <a:pt x="142" y="442"/>
                  <a:pt x="141" y="446"/>
                </a:cubicBezTo>
                <a:moveTo>
                  <a:pt x="118" y="333"/>
                </a:moveTo>
                <a:cubicBezTo>
                  <a:pt x="112" y="340"/>
                  <a:pt x="112" y="350"/>
                  <a:pt x="118" y="356"/>
                </a:cubicBezTo>
                <a:cubicBezTo>
                  <a:pt x="124" y="363"/>
                  <a:pt x="135" y="363"/>
                  <a:pt x="141" y="356"/>
                </a:cubicBezTo>
                <a:cubicBezTo>
                  <a:pt x="148" y="350"/>
                  <a:pt x="148" y="340"/>
                  <a:pt x="141" y="333"/>
                </a:cubicBezTo>
                <a:cubicBezTo>
                  <a:pt x="135" y="327"/>
                  <a:pt x="124" y="327"/>
                  <a:pt x="118" y="333"/>
                </a:cubicBezTo>
                <a:moveTo>
                  <a:pt x="90" y="369"/>
                </a:moveTo>
                <a:cubicBezTo>
                  <a:pt x="86" y="373"/>
                  <a:pt x="86" y="380"/>
                  <a:pt x="90" y="384"/>
                </a:cubicBezTo>
                <a:cubicBezTo>
                  <a:pt x="95" y="388"/>
                  <a:pt x="101" y="388"/>
                  <a:pt x="105" y="384"/>
                </a:cubicBezTo>
                <a:cubicBezTo>
                  <a:pt x="109" y="380"/>
                  <a:pt x="109" y="373"/>
                  <a:pt x="105" y="369"/>
                </a:cubicBezTo>
                <a:cubicBezTo>
                  <a:pt x="101" y="365"/>
                  <a:pt x="95" y="365"/>
                  <a:pt x="90" y="369"/>
                </a:cubicBezTo>
                <a:moveTo>
                  <a:pt x="81" y="300"/>
                </a:moveTo>
                <a:cubicBezTo>
                  <a:pt x="84" y="309"/>
                  <a:pt x="94" y="313"/>
                  <a:pt x="102" y="310"/>
                </a:cubicBezTo>
                <a:cubicBezTo>
                  <a:pt x="111" y="306"/>
                  <a:pt x="115" y="297"/>
                  <a:pt x="111" y="288"/>
                </a:cubicBezTo>
                <a:cubicBezTo>
                  <a:pt x="108" y="280"/>
                  <a:pt x="98" y="276"/>
                  <a:pt x="90" y="279"/>
                </a:cubicBezTo>
                <a:cubicBezTo>
                  <a:pt x="82" y="282"/>
                  <a:pt x="78" y="292"/>
                  <a:pt x="81" y="300"/>
                </a:cubicBezTo>
                <a:moveTo>
                  <a:pt x="85" y="254"/>
                </a:moveTo>
                <a:cubicBezTo>
                  <a:pt x="94" y="254"/>
                  <a:pt x="102" y="246"/>
                  <a:pt x="102" y="237"/>
                </a:cubicBezTo>
                <a:cubicBezTo>
                  <a:pt x="102" y="228"/>
                  <a:pt x="94" y="221"/>
                  <a:pt x="85" y="221"/>
                </a:cubicBezTo>
                <a:cubicBezTo>
                  <a:pt x="76" y="221"/>
                  <a:pt x="69" y="228"/>
                  <a:pt x="69" y="237"/>
                </a:cubicBezTo>
                <a:cubicBezTo>
                  <a:pt x="69" y="246"/>
                  <a:pt x="76" y="254"/>
                  <a:pt x="85" y="254"/>
                </a:cubicBezTo>
                <a:moveTo>
                  <a:pt x="70" y="395"/>
                </a:moveTo>
                <a:cubicBezTo>
                  <a:pt x="67" y="398"/>
                  <a:pt x="67" y="402"/>
                  <a:pt x="70" y="405"/>
                </a:cubicBezTo>
                <a:cubicBezTo>
                  <a:pt x="72" y="408"/>
                  <a:pt x="77" y="408"/>
                  <a:pt x="80" y="405"/>
                </a:cubicBezTo>
                <a:cubicBezTo>
                  <a:pt x="83" y="402"/>
                  <a:pt x="83" y="398"/>
                  <a:pt x="80" y="395"/>
                </a:cubicBezTo>
                <a:cubicBezTo>
                  <a:pt x="77" y="392"/>
                  <a:pt x="72" y="392"/>
                  <a:pt x="70" y="395"/>
                </a:cubicBezTo>
                <a:moveTo>
                  <a:pt x="45" y="315"/>
                </a:moveTo>
                <a:cubicBezTo>
                  <a:pt x="47" y="320"/>
                  <a:pt x="53" y="323"/>
                  <a:pt x="58" y="321"/>
                </a:cubicBezTo>
                <a:cubicBezTo>
                  <a:pt x="64" y="319"/>
                  <a:pt x="66" y="313"/>
                  <a:pt x="64" y="307"/>
                </a:cubicBezTo>
                <a:cubicBezTo>
                  <a:pt x="62" y="302"/>
                  <a:pt x="56" y="299"/>
                  <a:pt x="51" y="302"/>
                </a:cubicBezTo>
                <a:cubicBezTo>
                  <a:pt x="45" y="304"/>
                  <a:pt x="43" y="310"/>
                  <a:pt x="45" y="315"/>
                </a:cubicBezTo>
                <a:moveTo>
                  <a:pt x="15" y="237"/>
                </a:moveTo>
                <a:cubicBezTo>
                  <a:pt x="15" y="233"/>
                  <a:pt x="11" y="230"/>
                  <a:pt x="7" y="230"/>
                </a:cubicBezTo>
                <a:cubicBezTo>
                  <a:pt x="3" y="230"/>
                  <a:pt x="0" y="233"/>
                  <a:pt x="0" y="237"/>
                </a:cubicBezTo>
                <a:cubicBezTo>
                  <a:pt x="0" y="241"/>
                  <a:pt x="3" y="245"/>
                  <a:pt x="7" y="245"/>
                </a:cubicBezTo>
                <a:cubicBezTo>
                  <a:pt x="11" y="245"/>
                  <a:pt x="15" y="241"/>
                  <a:pt x="15" y="237"/>
                </a:cubicBezTo>
                <a:moveTo>
                  <a:pt x="17" y="326"/>
                </a:moveTo>
                <a:cubicBezTo>
                  <a:pt x="19" y="330"/>
                  <a:pt x="23" y="332"/>
                  <a:pt x="27" y="330"/>
                </a:cubicBezTo>
                <a:cubicBezTo>
                  <a:pt x="30" y="329"/>
                  <a:pt x="32" y="324"/>
                  <a:pt x="31" y="321"/>
                </a:cubicBezTo>
                <a:cubicBezTo>
                  <a:pt x="29" y="317"/>
                  <a:pt x="25" y="315"/>
                  <a:pt x="21" y="317"/>
                </a:cubicBezTo>
                <a:cubicBezTo>
                  <a:pt x="18" y="318"/>
                  <a:pt x="16" y="322"/>
                  <a:pt x="17" y="326"/>
                </a:cubicBezTo>
                <a:moveTo>
                  <a:pt x="32" y="150"/>
                </a:moveTo>
                <a:cubicBezTo>
                  <a:pt x="34" y="147"/>
                  <a:pt x="32" y="143"/>
                  <a:pt x="28" y="141"/>
                </a:cubicBezTo>
                <a:cubicBezTo>
                  <a:pt x="25" y="139"/>
                  <a:pt x="21" y="141"/>
                  <a:pt x="19" y="145"/>
                </a:cubicBezTo>
                <a:cubicBezTo>
                  <a:pt x="17" y="148"/>
                  <a:pt x="19" y="153"/>
                  <a:pt x="23" y="154"/>
                </a:cubicBezTo>
                <a:cubicBezTo>
                  <a:pt x="26" y="156"/>
                  <a:pt x="31" y="154"/>
                  <a:pt x="32" y="150"/>
                </a:cubicBezTo>
                <a:moveTo>
                  <a:pt x="40" y="227"/>
                </a:moveTo>
                <a:cubicBezTo>
                  <a:pt x="34" y="227"/>
                  <a:pt x="30" y="232"/>
                  <a:pt x="30" y="237"/>
                </a:cubicBezTo>
                <a:cubicBezTo>
                  <a:pt x="30" y="243"/>
                  <a:pt x="34" y="248"/>
                  <a:pt x="40" y="248"/>
                </a:cubicBezTo>
                <a:cubicBezTo>
                  <a:pt x="46" y="248"/>
                  <a:pt x="51" y="243"/>
                  <a:pt x="51" y="237"/>
                </a:cubicBezTo>
                <a:cubicBezTo>
                  <a:pt x="51" y="232"/>
                  <a:pt x="46" y="227"/>
                  <a:pt x="40" y="227"/>
                </a:cubicBezTo>
                <a:moveTo>
                  <a:pt x="65" y="165"/>
                </a:moveTo>
                <a:cubicBezTo>
                  <a:pt x="68" y="159"/>
                  <a:pt x="65" y="153"/>
                  <a:pt x="60" y="151"/>
                </a:cubicBezTo>
                <a:cubicBezTo>
                  <a:pt x="55" y="149"/>
                  <a:pt x="48" y="151"/>
                  <a:pt x="46" y="156"/>
                </a:cubicBezTo>
                <a:cubicBezTo>
                  <a:pt x="44" y="162"/>
                  <a:pt x="46" y="168"/>
                  <a:pt x="52" y="170"/>
                </a:cubicBezTo>
                <a:cubicBezTo>
                  <a:pt x="57" y="172"/>
                  <a:pt x="63" y="170"/>
                  <a:pt x="65" y="165"/>
                </a:cubicBezTo>
                <a:moveTo>
                  <a:pt x="80" y="80"/>
                </a:moveTo>
                <a:cubicBezTo>
                  <a:pt x="83" y="77"/>
                  <a:pt x="83" y="73"/>
                  <a:pt x="80" y="70"/>
                </a:cubicBezTo>
                <a:cubicBezTo>
                  <a:pt x="77" y="67"/>
                  <a:pt x="72" y="67"/>
                  <a:pt x="70" y="70"/>
                </a:cubicBezTo>
                <a:cubicBezTo>
                  <a:pt x="67" y="73"/>
                  <a:pt x="67" y="77"/>
                  <a:pt x="70" y="80"/>
                </a:cubicBezTo>
                <a:cubicBezTo>
                  <a:pt x="72" y="83"/>
                  <a:pt x="77" y="83"/>
                  <a:pt x="80" y="80"/>
                </a:cubicBezTo>
                <a:moveTo>
                  <a:pt x="105" y="106"/>
                </a:moveTo>
                <a:cubicBezTo>
                  <a:pt x="109" y="101"/>
                  <a:pt x="109" y="95"/>
                  <a:pt x="105" y="91"/>
                </a:cubicBezTo>
                <a:cubicBezTo>
                  <a:pt x="101" y="87"/>
                  <a:pt x="95" y="87"/>
                  <a:pt x="90" y="91"/>
                </a:cubicBezTo>
                <a:cubicBezTo>
                  <a:pt x="86" y="95"/>
                  <a:pt x="86" y="101"/>
                  <a:pt x="90" y="106"/>
                </a:cubicBezTo>
                <a:cubicBezTo>
                  <a:pt x="95" y="110"/>
                  <a:pt x="101" y="110"/>
                  <a:pt x="105" y="106"/>
                </a:cubicBezTo>
                <a:moveTo>
                  <a:pt x="104" y="163"/>
                </a:moveTo>
                <a:cubicBezTo>
                  <a:pt x="95" y="159"/>
                  <a:pt x="86" y="163"/>
                  <a:pt x="82" y="172"/>
                </a:cubicBezTo>
                <a:cubicBezTo>
                  <a:pt x="79" y="180"/>
                  <a:pt x="82" y="190"/>
                  <a:pt x="91" y="193"/>
                </a:cubicBezTo>
                <a:cubicBezTo>
                  <a:pt x="99" y="197"/>
                  <a:pt x="109" y="193"/>
                  <a:pt x="112" y="184"/>
                </a:cubicBezTo>
                <a:cubicBezTo>
                  <a:pt x="116" y="176"/>
                  <a:pt x="112" y="166"/>
                  <a:pt x="104" y="163"/>
                </a:cubicBezTo>
                <a:moveTo>
                  <a:pt x="141" y="118"/>
                </a:moveTo>
                <a:cubicBezTo>
                  <a:pt x="135" y="112"/>
                  <a:pt x="124" y="112"/>
                  <a:pt x="118" y="118"/>
                </a:cubicBezTo>
                <a:cubicBezTo>
                  <a:pt x="112" y="125"/>
                  <a:pt x="112" y="135"/>
                  <a:pt x="118" y="142"/>
                </a:cubicBezTo>
                <a:cubicBezTo>
                  <a:pt x="124" y="148"/>
                  <a:pt x="135" y="148"/>
                  <a:pt x="141" y="142"/>
                </a:cubicBezTo>
                <a:cubicBezTo>
                  <a:pt x="148" y="135"/>
                  <a:pt x="148" y="125"/>
                  <a:pt x="141" y="118"/>
                </a:cubicBezTo>
                <a:moveTo>
                  <a:pt x="158" y="22"/>
                </a:moveTo>
                <a:cubicBezTo>
                  <a:pt x="156" y="18"/>
                  <a:pt x="152" y="16"/>
                  <a:pt x="148" y="18"/>
                </a:cubicBezTo>
                <a:cubicBezTo>
                  <a:pt x="145" y="19"/>
                  <a:pt x="143" y="23"/>
                  <a:pt x="144" y="27"/>
                </a:cubicBezTo>
                <a:cubicBezTo>
                  <a:pt x="146" y="31"/>
                  <a:pt x="150" y="33"/>
                  <a:pt x="154" y="31"/>
                </a:cubicBezTo>
                <a:cubicBezTo>
                  <a:pt x="157" y="30"/>
                  <a:pt x="159" y="25"/>
                  <a:pt x="158" y="22"/>
                </a:cubicBezTo>
                <a:moveTo>
                  <a:pt x="173" y="51"/>
                </a:moveTo>
                <a:cubicBezTo>
                  <a:pt x="171" y="46"/>
                  <a:pt x="165" y="43"/>
                  <a:pt x="159" y="45"/>
                </a:cubicBezTo>
                <a:cubicBezTo>
                  <a:pt x="154" y="47"/>
                  <a:pt x="151" y="53"/>
                  <a:pt x="154" y="59"/>
                </a:cubicBezTo>
                <a:cubicBezTo>
                  <a:pt x="156" y="64"/>
                  <a:pt x="162" y="67"/>
                  <a:pt x="167" y="64"/>
                </a:cubicBezTo>
                <a:cubicBezTo>
                  <a:pt x="173" y="62"/>
                  <a:pt x="175" y="56"/>
                  <a:pt x="173" y="51"/>
                </a:cubicBezTo>
                <a:moveTo>
                  <a:pt x="195" y="90"/>
                </a:moveTo>
                <a:cubicBezTo>
                  <a:pt x="192" y="82"/>
                  <a:pt x="182" y="78"/>
                  <a:pt x="174" y="81"/>
                </a:cubicBezTo>
                <a:cubicBezTo>
                  <a:pt x="166" y="85"/>
                  <a:pt x="162" y="94"/>
                  <a:pt x="165" y="103"/>
                </a:cubicBezTo>
                <a:cubicBezTo>
                  <a:pt x="168" y="111"/>
                  <a:pt x="178" y="115"/>
                  <a:pt x="186" y="112"/>
                </a:cubicBezTo>
                <a:cubicBezTo>
                  <a:pt x="195" y="108"/>
                  <a:pt x="199" y="99"/>
                  <a:pt x="195" y="90"/>
                </a:cubicBezTo>
                <a:moveTo>
                  <a:pt x="244" y="8"/>
                </a:moveTo>
                <a:cubicBezTo>
                  <a:pt x="244" y="4"/>
                  <a:pt x="241" y="0"/>
                  <a:pt x="237" y="0"/>
                </a:cubicBezTo>
                <a:cubicBezTo>
                  <a:pt x="233" y="0"/>
                  <a:pt x="230" y="4"/>
                  <a:pt x="230" y="8"/>
                </a:cubicBezTo>
                <a:cubicBezTo>
                  <a:pt x="230" y="12"/>
                  <a:pt x="233" y="15"/>
                  <a:pt x="237" y="15"/>
                </a:cubicBezTo>
                <a:cubicBezTo>
                  <a:pt x="241" y="15"/>
                  <a:pt x="244" y="12"/>
                  <a:pt x="244" y="8"/>
                </a:cubicBezTo>
                <a:moveTo>
                  <a:pt x="248" y="40"/>
                </a:moveTo>
                <a:cubicBezTo>
                  <a:pt x="248" y="35"/>
                  <a:pt x="243" y="30"/>
                  <a:pt x="237" y="30"/>
                </a:cubicBezTo>
                <a:cubicBezTo>
                  <a:pt x="231" y="30"/>
                  <a:pt x="227" y="35"/>
                  <a:pt x="227" y="40"/>
                </a:cubicBezTo>
                <a:cubicBezTo>
                  <a:pt x="227" y="46"/>
                  <a:pt x="231" y="51"/>
                  <a:pt x="237" y="51"/>
                </a:cubicBezTo>
                <a:cubicBezTo>
                  <a:pt x="243" y="51"/>
                  <a:pt x="248" y="46"/>
                  <a:pt x="248" y="40"/>
                </a:cubicBezTo>
                <a:moveTo>
                  <a:pt x="253" y="85"/>
                </a:moveTo>
                <a:cubicBezTo>
                  <a:pt x="253" y="76"/>
                  <a:pt x="246" y="69"/>
                  <a:pt x="237" y="69"/>
                </a:cubicBezTo>
                <a:cubicBezTo>
                  <a:pt x="228" y="69"/>
                  <a:pt x="221" y="76"/>
                  <a:pt x="221" y="85"/>
                </a:cubicBezTo>
                <a:cubicBezTo>
                  <a:pt x="221" y="95"/>
                  <a:pt x="228" y="102"/>
                  <a:pt x="237" y="102"/>
                </a:cubicBezTo>
                <a:cubicBezTo>
                  <a:pt x="246" y="102"/>
                  <a:pt x="253" y="95"/>
                  <a:pt x="253" y="85"/>
                </a:cubicBezTo>
                <a:moveTo>
                  <a:pt x="206" y="237"/>
                </a:moveTo>
                <a:cubicBezTo>
                  <a:pt x="206" y="235"/>
                  <a:pt x="206" y="233"/>
                  <a:pt x="206" y="231"/>
                </a:cubicBezTo>
                <a:cubicBezTo>
                  <a:pt x="207" y="229"/>
                  <a:pt x="208" y="227"/>
                  <a:pt x="209" y="225"/>
                </a:cubicBezTo>
                <a:cubicBezTo>
                  <a:pt x="209" y="223"/>
                  <a:pt x="210" y="221"/>
                  <a:pt x="210" y="219"/>
                </a:cubicBezTo>
                <a:cubicBezTo>
                  <a:pt x="212" y="218"/>
                  <a:pt x="214" y="217"/>
                  <a:pt x="215" y="216"/>
                </a:cubicBezTo>
                <a:cubicBezTo>
                  <a:pt x="217" y="214"/>
                  <a:pt x="218" y="212"/>
                  <a:pt x="219" y="211"/>
                </a:cubicBezTo>
                <a:cubicBezTo>
                  <a:pt x="221" y="210"/>
                  <a:pt x="223" y="210"/>
                  <a:pt x="225" y="209"/>
                </a:cubicBezTo>
                <a:cubicBezTo>
                  <a:pt x="227" y="208"/>
                  <a:pt x="229" y="207"/>
                  <a:pt x="231" y="206"/>
                </a:cubicBezTo>
                <a:cubicBezTo>
                  <a:pt x="233" y="206"/>
                  <a:pt x="235" y="206"/>
                  <a:pt x="237" y="206"/>
                </a:cubicBezTo>
                <a:cubicBezTo>
                  <a:pt x="239" y="206"/>
                  <a:pt x="242" y="206"/>
                  <a:pt x="244" y="206"/>
                </a:cubicBezTo>
                <a:cubicBezTo>
                  <a:pt x="245" y="207"/>
                  <a:pt x="247" y="208"/>
                  <a:pt x="249" y="209"/>
                </a:cubicBezTo>
                <a:cubicBezTo>
                  <a:pt x="251" y="210"/>
                  <a:pt x="253" y="210"/>
                  <a:pt x="255" y="211"/>
                </a:cubicBezTo>
                <a:cubicBezTo>
                  <a:pt x="256" y="212"/>
                  <a:pt x="257" y="214"/>
                  <a:pt x="259" y="216"/>
                </a:cubicBezTo>
                <a:cubicBezTo>
                  <a:pt x="260" y="217"/>
                  <a:pt x="262" y="218"/>
                  <a:pt x="264" y="220"/>
                </a:cubicBezTo>
                <a:cubicBezTo>
                  <a:pt x="264" y="222"/>
                  <a:pt x="265" y="224"/>
                  <a:pt x="266" y="226"/>
                </a:cubicBezTo>
                <a:cubicBezTo>
                  <a:pt x="267" y="228"/>
                  <a:pt x="268" y="230"/>
                  <a:pt x="269" y="231"/>
                </a:cubicBezTo>
                <a:cubicBezTo>
                  <a:pt x="268" y="233"/>
                  <a:pt x="268" y="235"/>
                  <a:pt x="268" y="237"/>
                </a:cubicBezTo>
                <a:cubicBezTo>
                  <a:pt x="268" y="240"/>
                  <a:pt x="268" y="242"/>
                  <a:pt x="269" y="244"/>
                </a:cubicBezTo>
                <a:cubicBezTo>
                  <a:pt x="267" y="246"/>
                  <a:pt x="266" y="247"/>
                  <a:pt x="266" y="249"/>
                </a:cubicBezTo>
                <a:cubicBezTo>
                  <a:pt x="265" y="251"/>
                  <a:pt x="264" y="253"/>
                  <a:pt x="264" y="255"/>
                </a:cubicBezTo>
                <a:cubicBezTo>
                  <a:pt x="262" y="257"/>
                  <a:pt x="260" y="258"/>
                  <a:pt x="259" y="259"/>
                </a:cubicBezTo>
                <a:cubicBezTo>
                  <a:pt x="257" y="261"/>
                  <a:pt x="256" y="262"/>
                  <a:pt x="255" y="264"/>
                </a:cubicBezTo>
                <a:cubicBezTo>
                  <a:pt x="253" y="265"/>
                  <a:pt x="251" y="265"/>
                  <a:pt x="249" y="266"/>
                </a:cubicBezTo>
                <a:cubicBezTo>
                  <a:pt x="247" y="267"/>
                  <a:pt x="245" y="268"/>
                  <a:pt x="243" y="269"/>
                </a:cubicBezTo>
                <a:cubicBezTo>
                  <a:pt x="241" y="269"/>
                  <a:pt x="239" y="268"/>
                  <a:pt x="237" y="268"/>
                </a:cubicBezTo>
                <a:cubicBezTo>
                  <a:pt x="235" y="268"/>
                  <a:pt x="233" y="269"/>
                  <a:pt x="231" y="269"/>
                </a:cubicBezTo>
                <a:cubicBezTo>
                  <a:pt x="229" y="268"/>
                  <a:pt x="227" y="267"/>
                  <a:pt x="225" y="266"/>
                </a:cubicBezTo>
                <a:cubicBezTo>
                  <a:pt x="223" y="265"/>
                  <a:pt x="221" y="264"/>
                  <a:pt x="219" y="264"/>
                </a:cubicBezTo>
                <a:cubicBezTo>
                  <a:pt x="218" y="262"/>
                  <a:pt x="217" y="261"/>
                  <a:pt x="215" y="259"/>
                </a:cubicBezTo>
                <a:cubicBezTo>
                  <a:pt x="214" y="258"/>
                  <a:pt x="212" y="256"/>
                  <a:pt x="210" y="255"/>
                </a:cubicBezTo>
                <a:cubicBezTo>
                  <a:pt x="210" y="253"/>
                  <a:pt x="209" y="251"/>
                  <a:pt x="208" y="249"/>
                </a:cubicBezTo>
                <a:cubicBezTo>
                  <a:pt x="208" y="247"/>
                  <a:pt x="207" y="245"/>
                  <a:pt x="206" y="244"/>
                </a:cubicBezTo>
                <a:cubicBezTo>
                  <a:pt x="206" y="242"/>
                  <a:pt x="206" y="239"/>
                  <a:pt x="206" y="237"/>
                </a:cubicBezTo>
                <a:moveTo>
                  <a:pt x="276" y="146"/>
                </a:moveTo>
                <a:cubicBezTo>
                  <a:pt x="269" y="144"/>
                  <a:pt x="263" y="143"/>
                  <a:pt x="256" y="144"/>
                </a:cubicBezTo>
                <a:cubicBezTo>
                  <a:pt x="251" y="141"/>
                  <a:pt x="244" y="138"/>
                  <a:pt x="237" y="138"/>
                </a:cubicBezTo>
                <a:cubicBezTo>
                  <a:pt x="230" y="138"/>
                  <a:pt x="224" y="140"/>
                  <a:pt x="219" y="144"/>
                </a:cubicBezTo>
                <a:cubicBezTo>
                  <a:pt x="213" y="143"/>
                  <a:pt x="206" y="143"/>
                  <a:pt x="200" y="146"/>
                </a:cubicBezTo>
                <a:cubicBezTo>
                  <a:pt x="194" y="148"/>
                  <a:pt x="188" y="153"/>
                  <a:pt x="185" y="158"/>
                </a:cubicBezTo>
                <a:cubicBezTo>
                  <a:pt x="178" y="159"/>
                  <a:pt x="172" y="162"/>
                  <a:pt x="167" y="167"/>
                </a:cubicBezTo>
                <a:cubicBezTo>
                  <a:pt x="162" y="172"/>
                  <a:pt x="159" y="178"/>
                  <a:pt x="158" y="184"/>
                </a:cubicBezTo>
                <a:cubicBezTo>
                  <a:pt x="153" y="188"/>
                  <a:pt x="149" y="193"/>
                  <a:pt x="146" y="199"/>
                </a:cubicBezTo>
                <a:cubicBezTo>
                  <a:pt x="143" y="205"/>
                  <a:pt x="143" y="212"/>
                  <a:pt x="144" y="218"/>
                </a:cubicBezTo>
                <a:cubicBezTo>
                  <a:pt x="140" y="224"/>
                  <a:pt x="138" y="230"/>
                  <a:pt x="138" y="237"/>
                </a:cubicBezTo>
                <a:cubicBezTo>
                  <a:pt x="138" y="244"/>
                  <a:pt x="140" y="250"/>
                  <a:pt x="143" y="256"/>
                </a:cubicBezTo>
                <a:cubicBezTo>
                  <a:pt x="142" y="262"/>
                  <a:pt x="143" y="268"/>
                  <a:pt x="145" y="274"/>
                </a:cubicBezTo>
                <a:cubicBezTo>
                  <a:pt x="148" y="281"/>
                  <a:pt x="152" y="286"/>
                  <a:pt x="158" y="290"/>
                </a:cubicBezTo>
                <a:cubicBezTo>
                  <a:pt x="159" y="296"/>
                  <a:pt x="162" y="302"/>
                  <a:pt x="167" y="307"/>
                </a:cubicBezTo>
                <a:cubicBezTo>
                  <a:pt x="172" y="312"/>
                  <a:pt x="178" y="315"/>
                  <a:pt x="184" y="316"/>
                </a:cubicBezTo>
                <a:cubicBezTo>
                  <a:pt x="187" y="322"/>
                  <a:pt x="192" y="326"/>
                  <a:pt x="198" y="328"/>
                </a:cubicBezTo>
                <a:cubicBezTo>
                  <a:pt x="205" y="331"/>
                  <a:pt x="212" y="332"/>
                  <a:pt x="218" y="330"/>
                </a:cubicBezTo>
                <a:cubicBezTo>
                  <a:pt x="223" y="334"/>
                  <a:pt x="230" y="336"/>
                  <a:pt x="237" y="336"/>
                </a:cubicBezTo>
                <a:cubicBezTo>
                  <a:pt x="244" y="336"/>
                  <a:pt x="250" y="334"/>
                  <a:pt x="255" y="331"/>
                </a:cubicBezTo>
                <a:cubicBezTo>
                  <a:pt x="261" y="332"/>
                  <a:pt x="268" y="332"/>
                  <a:pt x="274" y="329"/>
                </a:cubicBezTo>
                <a:cubicBezTo>
                  <a:pt x="281" y="327"/>
                  <a:pt x="286" y="322"/>
                  <a:pt x="290" y="317"/>
                </a:cubicBezTo>
                <a:cubicBezTo>
                  <a:pt x="296" y="315"/>
                  <a:pt x="302" y="312"/>
                  <a:pt x="307" y="307"/>
                </a:cubicBezTo>
                <a:cubicBezTo>
                  <a:pt x="312" y="303"/>
                  <a:pt x="315" y="297"/>
                  <a:pt x="316" y="291"/>
                </a:cubicBezTo>
                <a:cubicBezTo>
                  <a:pt x="321" y="287"/>
                  <a:pt x="326" y="282"/>
                  <a:pt x="328" y="276"/>
                </a:cubicBezTo>
                <a:cubicBezTo>
                  <a:pt x="331" y="270"/>
                  <a:pt x="331" y="263"/>
                  <a:pt x="330" y="256"/>
                </a:cubicBezTo>
                <a:cubicBezTo>
                  <a:pt x="334" y="251"/>
                  <a:pt x="336" y="244"/>
                  <a:pt x="336" y="237"/>
                </a:cubicBezTo>
                <a:cubicBezTo>
                  <a:pt x="336" y="231"/>
                  <a:pt x="334" y="224"/>
                  <a:pt x="331" y="219"/>
                </a:cubicBezTo>
                <a:cubicBezTo>
                  <a:pt x="332" y="213"/>
                  <a:pt x="331" y="207"/>
                  <a:pt x="329" y="200"/>
                </a:cubicBezTo>
                <a:cubicBezTo>
                  <a:pt x="326" y="194"/>
                  <a:pt x="322" y="189"/>
                  <a:pt x="316" y="185"/>
                </a:cubicBezTo>
                <a:cubicBezTo>
                  <a:pt x="315" y="179"/>
                  <a:pt x="312" y="172"/>
                  <a:pt x="307" y="167"/>
                </a:cubicBezTo>
                <a:cubicBezTo>
                  <a:pt x="302" y="163"/>
                  <a:pt x="296" y="160"/>
                  <a:pt x="290" y="158"/>
                </a:cubicBezTo>
                <a:cubicBezTo>
                  <a:pt x="287" y="153"/>
                  <a:pt x="282" y="149"/>
                  <a:pt x="276" y="146"/>
                </a:cubicBezTo>
                <a:moveTo>
                  <a:pt x="303" y="82"/>
                </a:moveTo>
                <a:cubicBezTo>
                  <a:pt x="295" y="79"/>
                  <a:pt x="285" y="83"/>
                  <a:pt x="281" y="91"/>
                </a:cubicBezTo>
                <a:cubicBezTo>
                  <a:pt x="278" y="99"/>
                  <a:pt x="282" y="109"/>
                  <a:pt x="290" y="113"/>
                </a:cubicBezTo>
                <a:cubicBezTo>
                  <a:pt x="298" y="116"/>
                  <a:pt x="308" y="112"/>
                  <a:pt x="312" y="104"/>
                </a:cubicBezTo>
                <a:cubicBezTo>
                  <a:pt x="315" y="96"/>
                  <a:pt x="311" y="86"/>
                  <a:pt x="303" y="82"/>
                </a:cubicBezTo>
                <a:moveTo>
                  <a:pt x="318" y="47"/>
                </a:moveTo>
                <a:cubicBezTo>
                  <a:pt x="313" y="44"/>
                  <a:pt x="307" y="47"/>
                  <a:pt x="304" y="52"/>
                </a:cubicBezTo>
                <a:cubicBezTo>
                  <a:pt x="302" y="57"/>
                  <a:pt x="305" y="63"/>
                  <a:pt x="310" y="66"/>
                </a:cubicBezTo>
                <a:cubicBezTo>
                  <a:pt x="315" y="68"/>
                  <a:pt x="321" y="66"/>
                  <a:pt x="324" y="60"/>
                </a:cubicBezTo>
                <a:cubicBezTo>
                  <a:pt x="326" y="55"/>
                  <a:pt x="323" y="49"/>
                  <a:pt x="318" y="47"/>
                </a:cubicBezTo>
                <a:moveTo>
                  <a:pt x="333" y="29"/>
                </a:moveTo>
                <a:cubicBezTo>
                  <a:pt x="335" y="25"/>
                  <a:pt x="333" y="21"/>
                  <a:pt x="330" y="19"/>
                </a:cubicBezTo>
                <a:cubicBezTo>
                  <a:pt x="326" y="18"/>
                  <a:pt x="322" y="19"/>
                  <a:pt x="320" y="23"/>
                </a:cubicBezTo>
                <a:cubicBezTo>
                  <a:pt x="319" y="27"/>
                  <a:pt x="320" y="31"/>
                  <a:pt x="324" y="33"/>
                </a:cubicBezTo>
                <a:cubicBezTo>
                  <a:pt x="328" y="34"/>
                  <a:pt x="332" y="32"/>
                  <a:pt x="333" y="29"/>
                </a:cubicBezTo>
                <a:moveTo>
                  <a:pt x="356" y="142"/>
                </a:moveTo>
                <a:cubicBezTo>
                  <a:pt x="363" y="135"/>
                  <a:pt x="363" y="125"/>
                  <a:pt x="356" y="118"/>
                </a:cubicBezTo>
                <a:cubicBezTo>
                  <a:pt x="350" y="112"/>
                  <a:pt x="339" y="112"/>
                  <a:pt x="333" y="118"/>
                </a:cubicBezTo>
                <a:cubicBezTo>
                  <a:pt x="327" y="125"/>
                  <a:pt x="327" y="135"/>
                  <a:pt x="333" y="142"/>
                </a:cubicBezTo>
                <a:cubicBezTo>
                  <a:pt x="339" y="148"/>
                  <a:pt x="350" y="148"/>
                  <a:pt x="356" y="142"/>
                </a:cubicBezTo>
                <a:moveTo>
                  <a:pt x="384" y="106"/>
                </a:moveTo>
                <a:cubicBezTo>
                  <a:pt x="388" y="101"/>
                  <a:pt x="388" y="95"/>
                  <a:pt x="384" y="91"/>
                </a:cubicBezTo>
                <a:cubicBezTo>
                  <a:pt x="380" y="87"/>
                  <a:pt x="373" y="87"/>
                  <a:pt x="369" y="91"/>
                </a:cubicBezTo>
                <a:cubicBezTo>
                  <a:pt x="365" y="95"/>
                  <a:pt x="365" y="101"/>
                  <a:pt x="369" y="106"/>
                </a:cubicBezTo>
                <a:cubicBezTo>
                  <a:pt x="373" y="110"/>
                  <a:pt x="380" y="110"/>
                  <a:pt x="384" y="106"/>
                </a:cubicBezTo>
                <a:moveTo>
                  <a:pt x="393" y="174"/>
                </a:moveTo>
                <a:cubicBezTo>
                  <a:pt x="390" y="166"/>
                  <a:pt x="380" y="162"/>
                  <a:pt x="372" y="165"/>
                </a:cubicBezTo>
                <a:cubicBezTo>
                  <a:pt x="363" y="169"/>
                  <a:pt x="359" y="178"/>
                  <a:pt x="363" y="187"/>
                </a:cubicBezTo>
                <a:cubicBezTo>
                  <a:pt x="366" y="195"/>
                  <a:pt x="376" y="199"/>
                  <a:pt x="384" y="196"/>
                </a:cubicBezTo>
                <a:cubicBezTo>
                  <a:pt x="392" y="192"/>
                  <a:pt x="397" y="183"/>
                  <a:pt x="393" y="174"/>
                </a:cubicBezTo>
                <a:moveTo>
                  <a:pt x="405" y="80"/>
                </a:moveTo>
                <a:cubicBezTo>
                  <a:pt x="407" y="77"/>
                  <a:pt x="407" y="73"/>
                  <a:pt x="405" y="70"/>
                </a:cubicBezTo>
                <a:cubicBezTo>
                  <a:pt x="402" y="67"/>
                  <a:pt x="397" y="67"/>
                  <a:pt x="394" y="70"/>
                </a:cubicBezTo>
                <a:cubicBezTo>
                  <a:pt x="392" y="73"/>
                  <a:pt x="392" y="77"/>
                  <a:pt x="394" y="80"/>
                </a:cubicBezTo>
                <a:cubicBezTo>
                  <a:pt x="397" y="83"/>
                  <a:pt x="402" y="83"/>
                  <a:pt x="405" y="80"/>
                </a:cubicBezTo>
                <a:moveTo>
                  <a:pt x="405" y="405"/>
                </a:moveTo>
                <a:cubicBezTo>
                  <a:pt x="407" y="402"/>
                  <a:pt x="407" y="398"/>
                  <a:pt x="405" y="395"/>
                </a:cubicBezTo>
                <a:cubicBezTo>
                  <a:pt x="402" y="392"/>
                  <a:pt x="397" y="392"/>
                  <a:pt x="394" y="395"/>
                </a:cubicBezTo>
                <a:cubicBezTo>
                  <a:pt x="392" y="398"/>
                  <a:pt x="392" y="402"/>
                  <a:pt x="394" y="405"/>
                </a:cubicBezTo>
                <a:cubicBezTo>
                  <a:pt x="397" y="408"/>
                  <a:pt x="402" y="408"/>
                  <a:pt x="405" y="405"/>
                </a:cubicBezTo>
                <a:moveTo>
                  <a:pt x="409" y="310"/>
                </a:moveTo>
                <a:cubicBezTo>
                  <a:pt x="406" y="316"/>
                  <a:pt x="409" y="322"/>
                  <a:pt x="414" y="324"/>
                </a:cubicBezTo>
                <a:cubicBezTo>
                  <a:pt x="420" y="326"/>
                  <a:pt x="426" y="324"/>
                  <a:pt x="428" y="318"/>
                </a:cubicBezTo>
                <a:cubicBezTo>
                  <a:pt x="430" y="313"/>
                  <a:pt x="428" y="307"/>
                  <a:pt x="422" y="305"/>
                </a:cubicBezTo>
                <a:cubicBezTo>
                  <a:pt x="417" y="302"/>
                  <a:pt x="411" y="305"/>
                  <a:pt x="409" y="310"/>
                </a:cubicBezTo>
                <a:moveTo>
                  <a:pt x="429" y="160"/>
                </a:moveTo>
                <a:cubicBezTo>
                  <a:pt x="427" y="154"/>
                  <a:pt x="421" y="152"/>
                  <a:pt x="416" y="154"/>
                </a:cubicBezTo>
                <a:cubicBezTo>
                  <a:pt x="410" y="156"/>
                  <a:pt x="408" y="162"/>
                  <a:pt x="410" y="168"/>
                </a:cubicBezTo>
                <a:cubicBezTo>
                  <a:pt x="412" y="173"/>
                  <a:pt x="418" y="175"/>
                  <a:pt x="424" y="173"/>
                </a:cubicBezTo>
                <a:cubicBezTo>
                  <a:pt x="429" y="171"/>
                  <a:pt x="432" y="165"/>
                  <a:pt x="429" y="160"/>
                </a:cubicBezTo>
                <a:moveTo>
                  <a:pt x="444" y="237"/>
                </a:moveTo>
                <a:cubicBezTo>
                  <a:pt x="444" y="232"/>
                  <a:pt x="440" y="227"/>
                  <a:pt x="434" y="227"/>
                </a:cubicBezTo>
                <a:cubicBezTo>
                  <a:pt x="428" y="227"/>
                  <a:pt x="424" y="232"/>
                  <a:pt x="424" y="237"/>
                </a:cubicBezTo>
                <a:cubicBezTo>
                  <a:pt x="424" y="243"/>
                  <a:pt x="428" y="248"/>
                  <a:pt x="434" y="248"/>
                </a:cubicBezTo>
                <a:cubicBezTo>
                  <a:pt x="440" y="248"/>
                  <a:pt x="444" y="243"/>
                  <a:pt x="444" y="237"/>
                </a:cubicBezTo>
                <a:moveTo>
                  <a:pt x="457" y="149"/>
                </a:moveTo>
                <a:cubicBezTo>
                  <a:pt x="455" y="145"/>
                  <a:pt x="451" y="143"/>
                  <a:pt x="447" y="145"/>
                </a:cubicBezTo>
                <a:cubicBezTo>
                  <a:pt x="444" y="146"/>
                  <a:pt x="442" y="150"/>
                  <a:pt x="443" y="154"/>
                </a:cubicBezTo>
                <a:cubicBezTo>
                  <a:pt x="445" y="158"/>
                  <a:pt x="449" y="159"/>
                  <a:pt x="453" y="158"/>
                </a:cubicBezTo>
                <a:cubicBezTo>
                  <a:pt x="456" y="157"/>
                  <a:pt x="458" y="152"/>
                  <a:pt x="457" y="149"/>
                </a:cubicBezTo>
                <a:moveTo>
                  <a:pt x="474" y="237"/>
                </a:moveTo>
                <a:cubicBezTo>
                  <a:pt x="474" y="233"/>
                  <a:pt x="471" y="230"/>
                  <a:pt x="467" y="230"/>
                </a:cubicBezTo>
                <a:cubicBezTo>
                  <a:pt x="463" y="230"/>
                  <a:pt x="460" y="233"/>
                  <a:pt x="460" y="237"/>
                </a:cubicBezTo>
                <a:cubicBezTo>
                  <a:pt x="460" y="241"/>
                  <a:pt x="463" y="245"/>
                  <a:pt x="467" y="245"/>
                </a:cubicBezTo>
                <a:cubicBezTo>
                  <a:pt x="471" y="245"/>
                  <a:pt x="474" y="241"/>
                  <a:pt x="474" y="237"/>
                </a:cubicBezTo>
              </a:path>
            </a:pathLst>
          </a:custGeom>
          <a:solidFill>
            <a:srgbClr val="EF7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方正少儿简体"/>
              <a:ea typeface="方正少儿简体"/>
            </a:endParaRPr>
          </a:p>
        </p:txBody>
      </p:sp>
      <p:grpSp>
        <p:nvGrpSpPr>
          <p:cNvPr id="1142" name="组合 1141"/>
          <p:cNvGrpSpPr/>
          <p:nvPr/>
        </p:nvGrpSpPr>
        <p:grpSpPr>
          <a:xfrm>
            <a:off x="-173008" y="3417629"/>
            <a:ext cx="3434103" cy="3366028"/>
            <a:chOff x="9790123" y="-31749"/>
            <a:chExt cx="5195887" cy="5006975"/>
          </a:xfrm>
        </p:grpSpPr>
        <p:sp>
          <p:nvSpPr>
            <p:cNvPr id="1143" name="Freeform 40742"/>
            <p:cNvSpPr/>
            <p:nvPr/>
          </p:nvSpPr>
          <p:spPr bwMode="auto">
            <a:xfrm>
              <a:off x="11877685" y="2687638"/>
              <a:ext cx="1771650" cy="2287588"/>
            </a:xfrm>
            <a:custGeom>
              <a:avLst/>
              <a:gdLst>
                <a:gd name="T0" fmla="*/ 303 w 418"/>
                <a:gd name="T1" fmla="*/ 539 h 539"/>
                <a:gd name="T2" fmla="*/ 167 w 418"/>
                <a:gd name="T3" fmla="*/ 539 h 539"/>
                <a:gd name="T4" fmla="*/ 167 w 418"/>
                <a:gd name="T5" fmla="*/ 283 h 539"/>
                <a:gd name="T6" fmla="*/ 58 w 418"/>
                <a:gd name="T7" fmla="*/ 202 h 539"/>
                <a:gd name="T8" fmla="*/ 58 w 418"/>
                <a:gd name="T9" fmla="*/ 166 h 539"/>
                <a:gd name="T10" fmla="*/ 116 w 418"/>
                <a:gd name="T11" fmla="*/ 195 h 539"/>
                <a:gd name="T12" fmla="*/ 33 w 418"/>
                <a:gd name="T13" fmla="*/ 90 h 539"/>
                <a:gd name="T14" fmla="*/ 135 w 418"/>
                <a:gd name="T15" fmla="*/ 161 h 539"/>
                <a:gd name="T16" fmla="*/ 106 w 418"/>
                <a:gd name="T17" fmla="*/ 90 h 539"/>
                <a:gd name="T18" fmla="*/ 93 w 418"/>
                <a:gd name="T19" fmla="*/ 35 h 539"/>
                <a:gd name="T20" fmla="*/ 167 w 418"/>
                <a:gd name="T21" fmla="*/ 132 h 539"/>
                <a:gd name="T22" fmla="*/ 191 w 418"/>
                <a:gd name="T23" fmla="*/ 123 h 539"/>
                <a:gd name="T24" fmla="*/ 199 w 418"/>
                <a:gd name="T25" fmla="*/ 22 h 539"/>
                <a:gd name="T26" fmla="*/ 248 w 418"/>
                <a:gd name="T27" fmla="*/ 143 h 539"/>
                <a:gd name="T28" fmla="*/ 353 w 418"/>
                <a:gd name="T29" fmla="*/ 104 h 539"/>
                <a:gd name="T30" fmla="*/ 363 w 418"/>
                <a:gd name="T31" fmla="*/ 143 h 539"/>
                <a:gd name="T32" fmla="*/ 303 w 418"/>
                <a:gd name="T33" fmla="*/ 5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8" h="539">
                  <a:moveTo>
                    <a:pt x="303" y="539"/>
                  </a:moveTo>
                  <a:cubicBezTo>
                    <a:pt x="167" y="539"/>
                    <a:pt x="167" y="539"/>
                    <a:pt x="167" y="539"/>
                  </a:cubicBezTo>
                  <a:cubicBezTo>
                    <a:pt x="167" y="539"/>
                    <a:pt x="199" y="305"/>
                    <a:pt x="167" y="283"/>
                  </a:cubicBezTo>
                  <a:cubicBezTo>
                    <a:pt x="131" y="228"/>
                    <a:pt x="96" y="233"/>
                    <a:pt x="58" y="202"/>
                  </a:cubicBezTo>
                  <a:cubicBezTo>
                    <a:pt x="58" y="202"/>
                    <a:pt x="0" y="150"/>
                    <a:pt x="58" y="166"/>
                  </a:cubicBezTo>
                  <a:cubicBezTo>
                    <a:pt x="58" y="166"/>
                    <a:pt x="118" y="220"/>
                    <a:pt x="116" y="195"/>
                  </a:cubicBezTo>
                  <a:cubicBezTo>
                    <a:pt x="116" y="195"/>
                    <a:pt x="30" y="120"/>
                    <a:pt x="33" y="90"/>
                  </a:cubicBezTo>
                  <a:cubicBezTo>
                    <a:pt x="33" y="90"/>
                    <a:pt x="22" y="53"/>
                    <a:pt x="135" y="161"/>
                  </a:cubicBezTo>
                  <a:cubicBezTo>
                    <a:pt x="135" y="161"/>
                    <a:pt x="164" y="194"/>
                    <a:pt x="106" y="90"/>
                  </a:cubicBezTo>
                  <a:cubicBezTo>
                    <a:pt x="106" y="90"/>
                    <a:pt x="70" y="46"/>
                    <a:pt x="93" y="35"/>
                  </a:cubicBezTo>
                  <a:cubicBezTo>
                    <a:pt x="93" y="35"/>
                    <a:pt x="122" y="46"/>
                    <a:pt x="167" y="132"/>
                  </a:cubicBezTo>
                  <a:cubicBezTo>
                    <a:pt x="167" y="132"/>
                    <a:pt x="201" y="158"/>
                    <a:pt x="191" y="123"/>
                  </a:cubicBezTo>
                  <a:cubicBezTo>
                    <a:pt x="191" y="123"/>
                    <a:pt x="174" y="18"/>
                    <a:pt x="199" y="22"/>
                  </a:cubicBezTo>
                  <a:cubicBezTo>
                    <a:pt x="199" y="22"/>
                    <a:pt x="215" y="0"/>
                    <a:pt x="248" y="143"/>
                  </a:cubicBezTo>
                  <a:cubicBezTo>
                    <a:pt x="248" y="143"/>
                    <a:pt x="277" y="201"/>
                    <a:pt x="353" y="104"/>
                  </a:cubicBezTo>
                  <a:cubicBezTo>
                    <a:pt x="353" y="104"/>
                    <a:pt x="418" y="58"/>
                    <a:pt x="363" y="143"/>
                  </a:cubicBezTo>
                  <a:cubicBezTo>
                    <a:pt x="307" y="227"/>
                    <a:pt x="259" y="275"/>
                    <a:pt x="303" y="539"/>
                  </a:cubicBezTo>
                  <a:close/>
                </a:path>
              </a:pathLst>
            </a:custGeom>
            <a:solidFill>
              <a:srgbClr val="3F9B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4" name="Freeform 40743"/>
            <p:cNvSpPr/>
            <p:nvPr/>
          </p:nvSpPr>
          <p:spPr bwMode="auto">
            <a:xfrm>
              <a:off x="11456998" y="-31749"/>
              <a:ext cx="2836863" cy="2736850"/>
            </a:xfrm>
            <a:custGeom>
              <a:avLst/>
              <a:gdLst>
                <a:gd name="T0" fmla="*/ 244 w 669"/>
                <a:gd name="T1" fmla="*/ 0 h 645"/>
                <a:gd name="T2" fmla="*/ 263 w 669"/>
                <a:gd name="T3" fmla="*/ 645 h 645"/>
                <a:gd name="T4" fmla="*/ 277 w 669"/>
                <a:gd name="T5" fmla="*/ 323 h 645"/>
                <a:gd name="T6" fmla="*/ 318 w 669"/>
                <a:gd name="T7" fmla="*/ 640 h 645"/>
                <a:gd name="T8" fmla="*/ 244 w 669"/>
                <a:gd name="T9" fmla="*/ 0 h 645"/>
              </a:gdLst>
              <a:ahLst/>
              <a:cxnLst>
                <a:cxn ang="0">
                  <a:pos x="T0" y="T1"/>
                </a:cxn>
                <a:cxn ang="0">
                  <a:pos x="T2" y="T3"/>
                </a:cxn>
                <a:cxn ang="0">
                  <a:pos x="T4" y="T5"/>
                </a:cxn>
                <a:cxn ang="0">
                  <a:pos x="T6" y="T7"/>
                </a:cxn>
                <a:cxn ang="0">
                  <a:pos x="T8" y="T9"/>
                </a:cxn>
              </a:cxnLst>
              <a:rect l="0" t="0" r="r" b="b"/>
              <a:pathLst>
                <a:path w="669" h="645">
                  <a:moveTo>
                    <a:pt x="244" y="0"/>
                  </a:moveTo>
                  <a:cubicBezTo>
                    <a:pt x="244" y="0"/>
                    <a:pt x="0" y="381"/>
                    <a:pt x="263" y="645"/>
                  </a:cubicBezTo>
                  <a:cubicBezTo>
                    <a:pt x="263" y="645"/>
                    <a:pt x="235" y="596"/>
                    <a:pt x="277" y="323"/>
                  </a:cubicBezTo>
                  <a:cubicBezTo>
                    <a:pt x="277" y="323"/>
                    <a:pt x="305" y="596"/>
                    <a:pt x="318" y="640"/>
                  </a:cubicBezTo>
                  <a:cubicBezTo>
                    <a:pt x="318" y="640"/>
                    <a:pt x="669" y="362"/>
                    <a:pt x="244" y="0"/>
                  </a:cubicBezTo>
                  <a:close/>
                </a:path>
              </a:pathLst>
            </a:custGeom>
            <a:solidFill>
              <a:srgbClr val="71BC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5" name="Freeform 40744"/>
            <p:cNvSpPr/>
            <p:nvPr/>
          </p:nvSpPr>
          <p:spPr bwMode="auto">
            <a:xfrm>
              <a:off x="13039735" y="1431926"/>
              <a:ext cx="1946275" cy="2087563"/>
            </a:xfrm>
            <a:custGeom>
              <a:avLst/>
              <a:gdLst>
                <a:gd name="T0" fmla="*/ 459 w 459"/>
                <a:gd name="T1" fmla="*/ 0 h 492"/>
                <a:gd name="T2" fmla="*/ 0 w 459"/>
                <a:gd name="T3" fmla="*/ 341 h 492"/>
                <a:gd name="T4" fmla="*/ 241 w 459"/>
                <a:gd name="T5" fmla="*/ 188 h 492"/>
                <a:gd name="T6" fmla="*/ 32 w 459"/>
                <a:gd name="T7" fmla="*/ 378 h 492"/>
                <a:gd name="T8" fmla="*/ 459 w 459"/>
                <a:gd name="T9" fmla="*/ 0 h 492"/>
              </a:gdLst>
              <a:ahLst/>
              <a:cxnLst>
                <a:cxn ang="0">
                  <a:pos x="T0" y="T1"/>
                </a:cxn>
                <a:cxn ang="0">
                  <a:pos x="T2" y="T3"/>
                </a:cxn>
                <a:cxn ang="0">
                  <a:pos x="T4" y="T5"/>
                </a:cxn>
                <a:cxn ang="0">
                  <a:pos x="T6" y="T7"/>
                </a:cxn>
                <a:cxn ang="0">
                  <a:pos x="T8" y="T9"/>
                </a:cxn>
              </a:cxnLst>
              <a:rect l="0" t="0" r="r" b="b"/>
              <a:pathLst>
                <a:path w="459" h="492">
                  <a:moveTo>
                    <a:pt x="459" y="0"/>
                  </a:moveTo>
                  <a:cubicBezTo>
                    <a:pt x="459" y="0"/>
                    <a:pt x="59" y="16"/>
                    <a:pt x="0" y="341"/>
                  </a:cubicBezTo>
                  <a:cubicBezTo>
                    <a:pt x="0" y="341"/>
                    <a:pt x="21" y="296"/>
                    <a:pt x="241" y="188"/>
                  </a:cubicBezTo>
                  <a:cubicBezTo>
                    <a:pt x="241" y="188"/>
                    <a:pt x="57" y="346"/>
                    <a:pt x="32" y="378"/>
                  </a:cubicBezTo>
                  <a:cubicBezTo>
                    <a:pt x="32" y="378"/>
                    <a:pt x="411" y="492"/>
                    <a:pt x="459" y="0"/>
                  </a:cubicBezTo>
                  <a:close/>
                </a:path>
              </a:pathLst>
            </a:custGeom>
            <a:solidFill>
              <a:srgbClr val="A1BF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6" name="Freeform 40745"/>
            <p:cNvSpPr/>
            <p:nvPr/>
          </p:nvSpPr>
          <p:spPr bwMode="auto">
            <a:xfrm>
              <a:off x="10066348" y="1066801"/>
              <a:ext cx="2174875" cy="2165350"/>
            </a:xfrm>
            <a:custGeom>
              <a:avLst/>
              <a:gdLst>
                <a:gd name="T0" fmla="*/ 0 w 513"/>
                <a:gd name="T1" fmla="*/ 147 h 510"/>
                <a:gd name="T2" fmla="*/ 492 w 513"/>
                <a:gd name="T3" fmla="*/ 438 h 510"/>
                <a:gd name="T4" fmla="*/ 257 w 513"/>
                <a:gd name="T5" fmla="*/ 275 h 510"/>
                <a:gd name="T6" fmla="*/ 513 w 513"/>
                <a:gd name="T7" fmla="*/ 395 h 510"/>
                <a:gd name="T8" fmla="*/ 0 w 513"/>
                <a:gd name="T9" fmla="*/ 147 h 510"/>
              </a:gdLst>
              <a:ahLst/>
              <a:cxnLst>
                <a:cxn ang="0">
                  <a:pos x="T0" y="T1"/>
                </a:cxn>
                <a:cxn ang="0">
                  <a:pos x="T2" y="T3"/>
                </a:cxn>
                <a:cxn ang="0">
                  <a:pos x="T4" y="T5"/>
                </a:cxn>
                <a:cxn ang="0">
                  <a:pos x="T6" y="T7"/>
                </a:cxn>
                <a:cxn ang="0">
                  <a:pos x="T8" y="T9"/>
                </a:cxn>
              </a:cxnLst>
              <a:rect l="0" t="0" r="r" b="b"/>
              <a:pathLst>
                <a:path w="513" h="510">
                  <a:moveTo>
                    <a:pt x="0" y="147"/>
                  </a:moveTo>
                  <a:cubicBezTo>
                    <a:pt x="0" y="147"/>
                    <a:pt x="169" y="510"/>
                    <a:pt x="492" y="438"/>
                  </a:cubicBezTo>
                  <a:cubicBezTo>
                    <a:pt x="492" y="438"/>
                    <a:pt x="442" y="436"/>
                    <a:pt x="257" y="275"/>
                  </a:cubicBezTo>
                  <a:cubicBezTo>
                    <a:pt x="257" y="275"/>
                    <a:pt x="475" y="384"/>
                    <a:pt x="513" y="395"/>
                  </a:cubicBezTo>
                  <a:cubicBezTo>
                    <a:pt x="513" y="395"/>
                    <a:pt x="472" y="0"/>
                    <a:pt x="0" y="147"/>
                  </a:cubicBezTo>
                  <a:close/>
                </a:path>
              </a:pathLst>
            </a:custGeom>
            <a:solidFill>
              <a:srgbClr val="A1BF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7" name="Freeform 40746"/>
            <p:cNvSpPr/>
            <p:nvPr/>
          </p:nvSpPr>
          <p:spPr bwMode="auto">
            <a:xfrm>
              <a:off x="10444173" y="2598738"/>
              <a:ext cx="1441450" cy="1498600"/>
            </a:xfrm>
            <a:custGeom>
              <a:avLst/>
              <a:gdLst>
                <a:gd name="T0" fmla="*/ 0 w 340"/>
                <a:gd name="T1" fmla="*/ 282 h 353"/>
                <a:gd name="T2" fmla="*/ 340 w 340"/>
                <a:gd name="T3" fmla="*/ 173 h 353"/>
                <a:gd name="T4" fmla="*/ 167 w 340"/>
                <a:gd name="T5" fmla="*/ 215 h 353"/>
                <a:gd name="T6" fmla="*/ 329 w 340"/>
                <a:gd name="T7" fmla="*/ 144 h 353"/>
                <a:gd name="T8" fmla="*/ 0 w 340"/>
                <a:gd name="T9" fmla="*/ 282 h 353"/>
              </a:gdLst>
              <a:ahLst/>
              <a:cxnLst>
                <a:cxn ang="0">
                  <a:pos x="T0" y="T1"/>
                </a:cxn>
                <a:cxn ang="0">
                  <a:pos x="T2" y="T3"/>
                </a:cxn>
                <a:cxn ang="0">
                  <a:pos x="T4" y="T5"/>
                </a:cxn>
                <a:cxn ang="0">
                  <a:pos x="T6" y="T7"/>
                </a:cxn>
                <a:cxn ang="0">
                  <a:pos x="T8" y="T9"/>
                </a:cxn>
              </a:cxnLst>
              <a:rect l="0" t="0" r="r" b="b"/>
              <a:pathLst>
                <a:path w="340" h="353">
                  <a:moveTo>
                    <a:pt x="0" y="282"/>
                  </a:moveTo>
                  <a:cubicBezTo>
                    <a:pt x="0" y="282"/>
                    <a:pt x="240" y="353"/>
                    <a:pt x="340" y="173"/>
                  </a:cubicBezTo>
                  <a:cubicBezTo>
                    <a:pt x="340" y="173"/>
                    <a:pt x="319" y="195"/>
                    <a:pt x="167" y="215"/>
                  </a:cubicBezTo>
                  <a:cubicBezTo>
                    <a:pt x="167" y="215"/>
                    <a:pt x="308" y="158"/>
                    <a:pt x="329" y="144"/>
                  </a:cubicBezTo>
                  <a:cubicBezTo>
                    <a:pt x="329" y="144"/>
                    <a:pt x="127" y="0"/>
                    <a:pt x="0" y="282"/>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8" name="Freeform 40747"/>
            <p:cNvSpPr/>
            <p:nvPr/>
          </p:nvSpPr>
          <p:spPr bwMode="auto">
            <a:xfrm>
              <a:off x="13620760" y="2946401"/>
              <a:ext cx="1101725" cy="1138238"/>
            </a:xfrm>
            <a:custGeom>
              <a:avLst/>
              <a:gdLst>
                <a:gd name="T0" fmla="*/ 260 w 260"/>
                <a:gd name="T1" fmla="*/ 131 h 268"/>
                <a:gd name="T2" fmla="*/ 2 w 260"/>
                <a:gd name="T3" fmla="*/ 81 h 268"/>
                <a:gd name="T4" fmla="*/ 129 w 260"/>
                <a:gd name="T5" fmla="*/ 115 h 268"/>
                <a:gd name="T6" fmla="*/ 0 w 260"/>
                <a:gd name="T7" fmla="*/ 103 h 268"/>
                <a:gd name="T8" fmla="*/ 260 w 260"/>
                <a:gd name="T9" fmla="*/ 131 h 268"/>
              </a:gdLst>
              <a:ahLst/>
              <a:cxnLst>
                <a:cxn ang="0">
                  <a:pos x="T0" y="T1"/>
                </a:cxn>
                <a:cxn ang="0">
                  <a:pos x="T2" y="T3"/>
                </a:cxn>
                <a:cxn ang="0">
                  <a:pos x="T4" y="T5"/>
                </a:cxn>
                <a:cxn ang="0">
                  <a:pos x="T6" y="T7"/>
                </a:cxn>
                <a:cxn ang="0">
                  <a:pos x="T8" y="T9"/>
                </a:cxn>
              </a:cxnLst>
              <a:rect l="0" t="0" r="r" b="b"/>
              <a:pathLst>
                <a:path w="260" h="268">
                  <a:moveTo>
                    <a:pt x="260" y="131"/>
                  </a:moveTo>
                  <a:cubicBezTo>
                    <a:pt x="260" y="131"/>
                    <a:pt x="131" y="0"/>
                    <a:pt x="2" y="81"/>
                  </a:cubicBezTo>
                  <a:cubicBezTo>
                    <a:pt x="2" y="81"/>
                    <a:pt x="24" y="74"/>
                    <a:pt x="129" y="115"/>
                  </a:cubicBezTo>
                  <a:cubicBezTo>
                    <a:pt x="129" y="115"/>
                    <a:pt x="18" y="102"/>
                    <a:pt x="0" y="103"/>
                  </a:cubicBezTo>
                  <a:cubicBezTo>
                    <a:pt x="0" y="103"/>
                    <a:pt x="78" y="268"/>
                    <a:pt x="260" y="131"/>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49" name="Freeform 40748"/>
            <p:cNvSpPr/>
            <p:nvPr/>
          </p:nvSpPr>
          <p:spPr bwMode="auto">
            <a:xfrm>
              <a:off x="13611235" y="655638"/>
              <a:ext cx="912813" cy="989013"/>
            </a:xfrm>
            <a:custGeom>
              <a:avLst/>
              <a:gdLst>
                <a:gd name="T0" fmla="*/ 215 w 215"/>
                <a:gd name="T1" fmla="*/ 0 h 233"/>
                <a:gd name="T2" fmla="*/ 0 w 215"/>
                <a:gd name="T3" fmla="*/ 165 h 233"/>
                <a:gd name="T4" fmla="*/ 113 w 215"/>
                <a:gd name="T5" fmla="*/ 90 h 233"/>
                <a:gd name="T6" fmla="*/ 16 w 215"/>
                <a:gd name="T7" fmla="*/ 182 h 233"/>
                <a:gd name="T8" fmla="*/ 215 w 215"/>
                <a:gd name="T9" fmla="*/ 0 h 233"/>
              </a:gdLst>
              <a:ahLst/>
              <a:cxnLst>
                <a:cxn ang="0">
                  <a:pos x="T0" y="T1"/>
                </a:cxn>
                <a:cxn ang="0">
                  <a:pos x="T2" y="T3"/>
                </a:cxn>
                <a:cxn ang="0">
                  <a:pos x="T4" y="T5"/>
                </a:cxn>
                <a:cxn ang="0">
                  <a:pos x="T6" y="T7"/>
                </a:cxn>
                <a:cxn ang="0">
                  <a:pos x="T8" y="T9"/>
                </a:cxn>
              </a:cxnLst>
              <a:rect l="0" t="0" r="r" b="b"/>
              <a:pathLst>
                <a:path w="215" h="233">
                  <a:moveTo>
                    <a:pt x="215" y="0"/>
                  </a:moveTo>
                  <a:cubicBezTo>
                    <a:pt x="215" y="0"/>
                    <a:pt x="25" y="10"/>
                    <a:pt x="0" y="165"/>
                  </a:cubicBezTo>
                  <a:cubicBezTo>
                    <a:pt x="0" y="165"/>
                    <a:pt x="10" y="143"/>
                    <a:pt x="113" y="90"/>
                  </a:cubicBezTo>
                  <a:cubicBezTo>
                    <a:pt x="113" y="90"/>
                    <a:pt x="27" y="167"/>
                    <a:pt x="16" y="182"/>
                  </a:cubicBezTo>
                  <a:cubicBezTo>
                    <a:pt x="16" y="182"/>
                    <a:pt x="197" y="233"/>
                    <a:pt x="215" y="0"/>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50" name="Freeform 40749"/>
            <p:cNvSpPr/>
            <p:nvPr/>
          </p:nvSpPr>
          <p:spPr bwMode="auto">
            <a:xfrm>
              <a:off x="11088698" y="544513"/>
              <a:ext cx="1030288" cy="993775"/>
            </a:xfrm>
            <a:custGeom>
              <a:avLst/>
              <a:gdLst>
                <a:gd name="T0" fmla="*/ 4 w 243"/>
                <a:gd name="T1" fmla="*/ 0 h 234"/>
                <a:gd name="T2" fmla="*/ 158 w 243"/>
                <a:gd name="T3" fmla="*/ 234 h 234"/>
                <a:gd name="T4" fmla="*/ 90 w 243"/>
                <a:gd name="T5" fmla="*/ 111 h 234"/>
                <a:gd name="T6" fmla="*/ 177 w 243"/>
                <a:gd name="T7" fmla="*/ 219 h 234"/>
                <a:gd name="T8" fmla="*/ 4 w 243"/>
                <a:gd name="T9" fmla="*/ 0 h 234"/>
              </a:gdLst>
              <a:ahLst/>
              <a:cxnLst>
                <a:cxn ang="0">
                  <a:pos x="T0" y="T1"/>
                </a:cxn>
                <a:cxn ang="0">
                  <a:pos x="T2" y="T3"/>
                </a:cxn>
                <a:cxn ang="0">
                  <a:pos x="T4" y="T5"/>
                </a:cxn>
                <a:cxn ang="0">
                  <a:pos x="T6" y="T7"/>
                </a:cxn>
                <a:cxn ang="0">
                  <a:pos x="T8" y="T9"/>
                </a:cxn>
              </a:cxnLst>
              <a:rect l="0" t="0" r="r" b="b"/>
              <a:pathLst>
                <a:path w="243" h="234">
                  <a:moveTo>
                    <a:pt x="4" y="0"/>
                  </a:moveTo>
                  <a:cubicBezTo>
                    <a:pt x="4" y="0"/>
                    <a:pt x="0" y="196"/>
                    <a:pt x="158" y="234"/>
                  </a:cubicBezTo>
                  <a:cubicBezTo>
                    <a:pt x="158" y="234"/>
                    <a:pt x="136" y="222"/>
                    <a:pt x="90" y="111"/>
                  </a:cubicBezTo>
                  <a:cubicBezTo>
                    <a:pt x="90" y="111"/>
                    <a:pt x="162" y="206"/>
                    <a:pt x="177" y="219"/>
                  </a:cubicBezTo>
                  <a:cubicBezTo>
                    <a:pt x="177" y="219"/>
                    <a:pt x="243" y="36"/>
                    <a:pt x="4" y="0"/>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sp>
          <p:nvSpPr>
            <p:cNvPr id="1151" name="Freeform 40750"/>
            <p:cNvSpPr/>
            <p:nvPr/>
          </p:nvSpPr>
          <p:spPr bwMode="auto">
            <a:xfrm>
              <a:off x="9790123" y="2306638"/>
              <a:ext cx="1001713" cy="1039813"/>
            </a:xfrm>
            <a:custGeom>
              <a:avLst/>
              <a:gdLst>
                <a:gd name="T0" fmla="*/ 0 w 236"/>
                <a:gd name="T1" fmla="*/ 149 h 245"/>
                <a:gd name="T2" fmla="*/ 236 w 236"/>
                <a:gd name="T3" fmla="*/ 154 h 245"/>
                <a:gd name="T4" fmla="*/ 119 w 236"/>
                <a:gd name="T5" fmla="*/ 143 h 245"/>
                <a:gd name="T6" fmla="*/ 235 w 236"/>
                <a:gd name="T7" fmla="*/ 134 h 245"/>
                <a:gd name="T8" fmla="*/ 0 w 236"/>
                <a:gd name="T9" fmla="*/ 149 h 245"/>
              </a:gdLst>
              <a:ahLst/>
              <a:cxnLst>
                <a:cxn ang="0">
                  <a:pos x="T0" y="T1"/>
                </a:cxn>
                <a:cxn ang="0">
                  <a:pos x="T2" y="T3"/>
                </a:cxn>
                <a:cxn ang="0">
                  <a:pos x="T4" y="T5"/>
                </a:cxn>
                <a:cxn ang="0">
                  <a:pos x="T6" y="T7"/>
                </a:cxn>
                <a:cxn ang="0">
                  <a:pos x="T8" y="T9"/>
                </a:cxn>
              </a:cxnLst>
              <a:rect l="0" t="0" r="r" b="b"/>
              <a:pathLst>
                <a:path w="236" h="245">
                  <a:moveTo>
                    <a:pt x="0" y="149"/>
                  </a:moveTo>
                  <a:cubicBezTo>
                    <a:pt x="0" y="149"/>
                    <a:pt x="135" y="245"/>
                    <a:pt x="236" y="154"/>
                  </a:cubicBezTo>
                  <a:cubicBezTo>
                    <a:pt x="236" y="154"/>
                    <a:pt x="218" y="163"/>
                    <a:pt x="119" y="143"/>
                  </a:cubicBezTo>
                  <a:cubicBezTo>
                    <a:pt x="119" y="143"/>
                    <a:pt x="219" y="138"/>
                    <a:pt x="235" y="134"/>
                  </a:cubicBezTo>
                  <a:cubicBezTo>
                    <a:pt x="235" y="134"/>
                    <a:pt x="141" y="0"/>
                    <a:pt x="0" y="149"/>
                  </a:cubicBezTo>
                  <a:close/>
                </a:path>
              </a:pathLst>
            </a:custGeom>
            <a:solidFill>
              <a:srgbClr val="77B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kern="0">
                <a:solidFill>
                  <a:sysClr val="windowText" lastClr="000000"/>
                </a:solidFill>
              </a:endParaRPr>
            </a:p>
          </p:txBody>
        </p:sp>
      </p:grpSp>
      <p:sp>
        <p:nvSpPr>
          <p:cNvPr id="2" name="文本框 1"/>
          <p:cNvSpPr txBox="1"/>
          <p:nvPr/>
        </p:nvSpPr>
        <p:spPr>
          <a:xfrm>
            <a:off x="2734310" y="1784985"/>
            <a:ext cx="2487295" cy="2019935"/>
          </a:xfrm>
          <a:prstGeom prst="rect">
            <a:avLst/>
          </a:prstGeom>
          <a:noFill/>
        </p:spPr>
        <p:txBody>
          <a:bodyPr wrap="square" rtlCol="0" anchor="t">
            <a:noAutofit/>
          </a:bodyPr>
          <a:p>
            <a:endParaRPr kumimoji="1" lang="en-US" altLang="zh-CN" sz="13800">
              <a:ln w="12700">
                <a:noFill/>
              </a:ln>
              <a:solidFill>
                <a:srgbClr val="FFC000">
                  <a:alpha val="100000"/>
                </a:srgbClr>
              </a:solidFill>
              <a:latin typeface="Source Han Sans CN Regular" panose="020B0A00000000000000" charset="-122"/>
              <a:ea typeface="Source Han Sans CN Regular" panose="020B0A00000000000000" charset="-122"/>
              <a:cs typeface="Source Han Sans CN Regular" panose="020B0A00000000000000" charset="-122"/>
              <a:sym typeface="+mn-ea"/>
            </a:endParaRPr>
          </a:p>
        </p:txBody>
      </p:sp>
      <p:sp>
        <p:nvSpPr>
          <p:cNvPr id="3" name="文本框 2"/>
          <p:cNvSpPr txBox="1"/>
          <p:nvPr/>
        </p:nvSpPr>
        <p:spPr>
          <a:xfrm>
            <a:off x="4391660" y="870585"/>
            <a:ext cx="6839585" cy="840105"/>
          </a:xfrm>
          <a:prstGeom prst="rect">
            <a:avLst/>
          </a:prstGeom>
          <a:noFill/>
        </p:spPr>
        <p:txBody>
          <a:bodyPr wrap="square" rtlCol="0" anchor="t">
            <a:noAutofit/>
          </a:bodyPr>
          <a:p>
            <a:pPr algn="l">
              <a:lnSpc>
                <a:spcPct val="130000"/>
              </a:lnSpc>
            </a:pPr>
            <a:r>
              <a:rPr kumimoji="1" lang="en-US" altLang="zh-CN" sz="4000">
                <a:ln w="889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sym typeface="+mn-ea"/>
              </a:rPr>
              <a:t>什么是无废城市</a:t>
            </a:r>
            <a:endParaRPr kumimoji="1" lang="en-US" altLang="zh-CN" sz="4000" b="1">
              <a:ln w="12700">
                <a:noFill/>
              </a:ln>
              <a:solidFill>
                <a:srgbClr val="262626">
                  <a:alpha val="100000"/>
                </a:srgbClr>
              </a:solidFill>
              <a:latin typeface="Source Han Sans CN Regular" panose="020B0A00000000000000" charset="-122"/>
              <a:ea typeface="Source Han Sans CN Regular" panose="020B0A00000000000000" charset="-122"/>
              <a:cs typeface="Source Han Sans CN Regular" panose="020B0A00000000000000" charset="-122"/>
              <a:sym typeface="+mn-ea"/>
            </a:endParaRPr>
          </a:p>
        </p:txBody>
      </p:sp>
      <p:sp>
        <p:nvSpPr>
          <p:cNvPr id="5" name="标题 1"/>
          <p:cNvSpPr txBox="1"/>
          <p:nvPr>
            <p:custDataLst>
              <p:tags r:id="rId2"/>
            </p:custDataLst>
          </p:nvPr>
        </p:nvSpPr>
        <p:spPr>
          <a:xfrm>
            <a:off x="3261360" y="1861820"/>
            <a:ext cx="7269480" cy="3942715"/>
          </a:xfrm>
          <a:prstGeom prst="roundRect">
            <a:avLst>
              <a:gd name="adj" fmla="val 6775"/>
            </a:avLst>
          </a:prstGeom>
          <a:solidFill>
            <a:schemeClr val="bg1">
              <a:alpha val="20000"/>
            </a:schemeClr>
          </a:solidFill>
          <a:ln w="12700" cap="flat">
            <a:solidFill>
              <a:schemeClr val="accent1"/>
            </a:solidFill>
            <a:miter/>
          </a:ln>
          <a:effectLst/>
        </p:spPr>
        <p:txBody>
          <a:bodyPr vert="horz" wrap="square" lIns="91440" tIns="45720" rIns="91440" bIns="45720" rtlCol="0" anchor="ctr"/>
          <a:p>
            <a:pPr algn="ctr">
              <a:lnSpc>
                <a:spcPct val="110000"/>
              </a:lnSpc>
            </a:pPr>
            <a:endParaRPr kumimoji="1" lang="zh-CN" altLang="en-US"/>
          </a:p>
        </p:txBody>
      </p:sp>
      <p:sp>
        <p:nvSpPr>
          <p:cNvPr id="11" name="标题 1"/>
          <p:cNvSpPr txBox="1"/>
          <p:nvPr>
            <p:custDataLst>
              <p:tags r:id="rId3"/>
            </p:custDataLst>
          </p:nvPr>
        </p:nvSpPr>
        <p:spPr>
          <a:xfrm>
            <a:off x="4956810" y="2031365"/>
            <a:ext cx="4241800" cy="443865"/>
          </a:xfrm>
          <a:prstGeom prst="rect">
            <a:avLst/>
          </a:prstGeom>
          <a:noFill/>
          <a:ln>
            <a:noFill/>
          </a:ln>
        </p:spPr>
        <p:txBody>
          <a:bodyPr vert="horz" wrap="square" lIns="0" tIns="0" rIns="0" bIns="0" rtlCol="0" anchor="ctr"/>
          <a:p>
            <a:pPr algn="ctr">
              <a:lnSpc>
                <a:spcPct val="150000"/>
              </a:lnSpc>
            </a:pPr>
            <a:r>
              <a:rPr kumimoji="1" lang="en-US" altLang="zh-CN" sz="2400">
                <a:ln w="12700">
                  <a:noFill/>
                </a:ln>
                <a:solidFill>
                  <a:srgbClr val="3A5925">
                    <a:alpha val="100000"/>
                  </a:srgbClr>
                </a:solidFill>
                <a:latin typeface="Source Han Sans CN Bold" panose="020B0800000000000000" charset="-122"/>
                <a:ea typeface="Source Han Sans CN Bold" panose="020B0800000000000000" charset="-122"/>
                <a:cs typeface="Source Han Sans CN Bold" panose="020B0800000000000000" charset="-122"/>
              </a:rPr>
              <a:t>无废城市的定义</a:t>
            </a:r>
            <a:endParaRPr kumimoji="1" lang="zh-CN" altLang="en-US" sz="2400"/>
          </a:p>
        </p:txBody>
      </p:sp>
      <p:sp>
        <p:nvSpPr>
          <p:cNvPr id="12" name="标题 1"/>
          <p:cNvSpPr txBox="1"/>
          <p:nvPr>
            <p:custDataLst>
              <p:tags r:id="rId4"/>
            </p:custDataLst>
          </p:nvPr>
        </p:nvSpPr>
        <p:spPr>
          <a:xfrm>
            <a:off x="3242945" y="2830830"/>
            <a:ext cx="7181215" cy="2426970"/>
          </a:xfrm>
          <a:prstGeom prst="rect">
            <a:avLst/>
          </a:prstGeom>
          <a:noFill/>
          <a:ln>
            <a:noFill/>
          </a:ln>
        </p:spPr>
        <p:txBody>
          <a:bodyPr vert="horz" wrap="square" lIns="0" tIns="0" rIns="0" bIns="0" rtlCol="0" anchor="t"/>
          <a:p>
            <a:pPr algn="ctr">
              <a:lnSpc>
                <a:spcPct val="150000"/>
              </a:lnSpc>
            </a:pPr>
            <a:r>
              <a:rPr kumimoji="1" lang="en-US" altLang="zh-CN">
                <a:ln w="12700">
                  <a:noFill/>
                </a:ln>
                <a:solidFill>
                  <a:srgbClr val="3A5925">
                    <a:alpha val="100000"/>
                  </a:srgbClr>
                </a:solidFill>
                <a:latin typeface="Source Han Sans" panose="020B0400000000000000" charset="-122"/>
                <a:ea typeface="Source Han Sans" panose="020B0400000000000000" charset="-122"/>
                <a:cs typeface="Source Han Sans" panose="020B0400000000000000" charset="-122"/>
              </a:rPr>
              <a:t>无</a:t>
            </a:r>
            <a:r>
              <a:rPr kumimoji="1" lang="en-US" altLang="zh-CN">
                <a:ln w="12700">
                  <a:noFill/>
                </a:ln>
                <a:solidFill>
                  <a:srgbClr val="3A5925">
                    <a:alpha val="100000"/>
                  </a:srgbClr>
                </a:solidFill>
                <a:latin typeface="Source Han Sans" panose="020B0400000000000000" charset="-122"/>
                <a:ea typeface="Source Han Sans" panose="020B0400000000000000" charset="-122"/>
                <a:cs typeface="Source Han Sans" panose="020B0400000000000000" charset="-122"/>
              </a:rPr>
              <a:t>废城市是一种先进的城市管理理念，通过源头减量、资源化利用和安全处置等措施，将固体废物对环境的影响降至最低，实现城市可持续发展，它强调从生产、消费到废弃物处理的全过程管理，推动资源循环利用，减少垃圾产生。
无废城市并非意味着没有垃圾，而是通过科学的管理和技术手段，使垃圾得到最大程度的资源化利用，减少对环境的负面影响，其核心是实现固体废物的减量化、资源化和无害化，促进城市与自然的和谐共生。</a:t>
            </a: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anim calcmode="lin" valueType="num">
                                      <p:cBhvr>
                                        <p:cTn id="8" dur="1000" fill="hold"/>
                                        <p:tgtEl>
                                          <p:spTgt spid="1133"/>
                                        </p:tgtEl>
                                        <p:attrNameLst>
                                          <p:attrName>ppt_x</p:attrName>
                                        </p:attrNameLst>
                                      </p:cBhvr>
                                      <p:tavLst>
                                        <p:tav tm="0">
                                          <p:val>
                                            <p:strVal val="#ppt_x"/>
                                          </p:val>
                                        </p:tav>
                                        <p:tav tm="100000">
                                          <p:val>
                                            <p:strVal val="#ppt_x"/>
                                          </p:val>
                                        </p:tav>
                                      </p:tavLst>
                                    </p:anim>
                                    <p:anim calcmode="lin" valueType="num">
                                      <p:cBhvr>
                                        <p:cTn id="9" dur="1000" fill="hold"/>
                                        <p:tgtEl>
                                          <p:spTgt spid="113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1139"/>
                                        </p:tgtEl>
                                        <p:attrNameLst>
                                          <p:attrName>style.visibility</p:attrName>
                                        </p:attrNameLst>
                                      </p:cBhvr>
                                      <p:to>
                                        <p:strVal val="visible"/>
                                      </p:to>
                                    </p:set>
                                    <p:animEffect transition="in" filter="barn(inVertical)">
                                      <p:cBhvr>
                                        <p:cTn id="12" dur="500"/>
                                        <p:tgtEl>
                                          <p:spTgt spid="1139"/>
                                        </p:tgtEl>
                                      </p:cBhvr>
                                    </p:animEffect>
                                  </p:childTnLst>
                                </p:cTn>
                              </p:par>
                              <p:par>
                                <p:cTn id="13" presetID="16" presetClass="entr" presetSubtype="21" fill="hold" grpId="0" nodeType="withEffect">
                                  <p:stCondLst>
                                    <p:cond delay="1500"/>
                                  </p:stCondLst>
                                  <p:childTnLst>
                                    <p:set>
                                      <p:cBhvr>
                                        <p:cTn id="14" dur="1" fill="hold">
                                          <p:stCondLst>
                                            <p:cond delay="0"/>
                                          </p:stCondLst>
                                        </p:cTn>
                                        <p:tgtEl>
                                          <p:spTgt spid="1136"/>
                                        </p:tgtEl>
                                        <p:attrNameLst>
                                          <p:attrName>style.visibility</p:attrName>
                                        </p:attrNameLst>
                                      </p:cBhvr>
                                      <p:to>
                                        <p:strVal val="visible"/>
                                      </p:to>
                                    </p:set>
                                    <p:animEffect transition="in" filter="barn(inVertical)">
                                      <p:cBhvr>
                                        <p:cTn id="15" dur="500"/>
                                        <p:tgtEl>
                                          <p:spTgt spid="1136"/>
                                        </p:tgtEl>
                                      </p:cBhvr>
                                    </p:animEffect>
                                  </p:childTnLst>
                                </p:cTn>
                              </p:par>
                              <p:par>
                                <p:cTn id="16" presetID="16" presetClass="entr" presetSubtype="21" fill="hold" grpId="0" nodeType="withEffect">
                                  <p:stCondLst>
                                    <p:cond delay="1500"/>
                                  </p:stCondLst>
                                  <p:childTnLst>
                                    <p:set>
                                      <p:cBhvr>
                                        <p:cTn id="17" dur="1" fill="hold">
                                          <p:stCondLst>
                                            <p:cond delay="0"/>
                                          </p:stCondLst>
                                        </p:cTn>
                                        <p:tgtEl>
                                          <p:spTgt spid="1138"/>
                                        </p:tgtEl>
                                        <p:attrNameLst>
                                          <p:attrName>style.visibility</p:attrName>
                                        </p:attrNameLst>
                                      </p:cBhvr>
                                      <p:to>
                                        <p:strVal val="visible"/>
                                      </p:to>
                                    </p:set>
                                    <p:animEffect transition="in" filter="barn(inVertical)">
                                      <p:cBhvr>
                                        <p:cTn id="18" dur="500"/>
                                        <p:tgtEl>
                                          <p:spTgt spid="1138"/>
                                        </p:tgtEl>
                                      </p:cBhvr>
                                    </p:animEffect>
                                  </p:childTnLst>
                                </p:cTn>
                              </p:par>
                              <p:par>
                                <p:cTn id="19" presetID="16" presetClass="entr" presetSubtype="21" fill="hold" grpId="0" nodeType="withEffect">
                                  <p:stCondLst>
                                    <p:cond delay="1500"/>
                                  </p:stCondLst>
                                  <p:childTnLst>
                                    <p:set>
                                      <p:cBhvr>
                                        <p:cTn id="20" dur="1" fill="hold">
                                          <p:stCondLst>
                                            <p:cond delay="0"/>
                                          </p:stCondLst>
                                        </p:cTn>
                                        <p:tgtEl>
                                          <p:spTgt spid="1140"/>
                                        </p:tgtEl>
                                        <p:attrNameLst>
                                          <p:attrName>style.visibility</p:attrName>
                                        </p:attrNameLst>
                                      </p:cBhvr>
                                      <p:to>
                                        <p:strVal val="visible"/>
                                      </p:to>
                                    </p:set>
                                    <p:animEffect transition="in" filter="barn(inVertical)">
                                      <p:cBhvr>
                                        <p:cTn id="21" dur="500"/>
                                        <p:tgtEl>
                                          <p:spTgt spid="1140"/>
                                        </p:tgtEl>
                                      </p:cBhvr>
                                    </p:animEffect>
                                  </p:childTnLst>
                                </p:cTn>
                              </p:par>
                              <p:par>
                                <p:cTn id="22" presetID="16" presetClass="entr" presetSubtype="21" fill="hold" grpId="0" nodeType="withEffect">
                                  <p:stCondLst>
                                    <p:cond delay="1500"/>
                                  </p:stCondLst>
                                  <p:childTnLst>
                                    <p:set>
                                      <p:cBhvr>
                                        <p:cTn id="23" dur="1" fill="hold">
                                          <p:stCondLst>
                                            <p:cond delay="0"/>
                                          </p:stCondLst>
                                        </p:cTn>
                                        <p:tgtEl>
                                          <p:spTgt spid="1137"/>
                                        </p:tgtEl>
                                        <p:attrNameLst>
                                          <p:attrName>style.visibility</p:attrName>
                                        </p:attrNameLst>
                                      </p:cBhvr>
                                      <p:to>
                                        <p:strVal val="visible"/>
                                      </p:to>
                                    </p:set>
                                    <p:animEffect transition="in" filter="barn(inVertical)">
                                      <p:cBhvr>
                                        <p:cTn id="24" dur="500"/>
                                        <p:tgtEl>
                                          <p:spTgt spid="1137"/>
                                        </p:tgtEl>
                                      </p:cBhvr>
                                    </p:animEffect>
                                  </p:childTnLst>
                                </p:cTn>
                              </p:par>
                              <p:par>
                                <p:cTn id="25" presetID="26" presetClass="emph" presetSubtype="0" fill="hold" grpId="1" nodeType="withEffect">
                                  <p:stCondLst>
                                    <p:cond delay="2000"/>
                                  </p:stCondLst>
                                  <p:childTnLst>
                                    <p:animEffect transition="out" filter="fade">
                                      <p:cBhvr>
                                        <p:cTn id="26" dur="500" tmFilter="0, 0; .2, .5; .8, .5; 1, 0"/>
                                        <p:tgtEl>
                                          <p:spTgt spid="1139"/>
                                        </p:tgtEl>
                                      </p:cBhvr>
                                    </p:animEffect>
                                    <p:animScale>
                                      <p:cBhvr>
                                        <p:cTn id="27" dur="250" autoRev="1" fill="hold"/>
                                        <p:tgtEl>
                                          <p:spTgt spid="1139"/>
                                        </p:tgtEl>
                                      </p:cBhvr>
                                      <p:by x="105000" y="105000"/>
                                    </p:animScale>
                                  </p:childTnLst>
                                </p:cTn>
                              </p:par>
                              <p:par>
                                <p:cTn id="28" presetID="26" presetClass="emph" presetSubtype="0" fill="hold" grpId="1" nodeType="withEffect">
                                  <p:stCondLst>
                                    <p:cond delay="2000"/>
                                  </p:stCondLst>
                                  <p:childTnLst>
                                    <p:animEffect transition="out" filter="fade">
                                      <p:cBhvr>
                                        <p:cTn id="29" dur="500" tmFilter="0, 0; .2, .5; .8, .5; 1, 0"/>
                                        <p:tgtEl>
                                          <p:spTgt spid="1136"/>
                                        </p:tgtEl>
                                      </p:cBhvr>
                                    </p:animEffect>
                                    <p:animScale>
                                      <p:cBhvr>
                                        <p:cTn id="30" dur="250" autoRev="1" fill="hold"/>
                                        <p:tgtEl>
                                          <p:spTgt spid="1136"/>
                                        </p:tgtEl>
                                      </p:cBhvr>
                                      <p:by x="105000" y="105000"/>
                                    </p:animScale>
                                  </p:childTnLst>
                                </p:cTn>
                              </p:par>
                              <p:par>
                                <p:cTn id="31" presetID="26" presetClass="emph" presetSubtype="0" fill="hold" grpId="1" nodeType="withEffect">
                                  <p:stCondLst>
                                    <p:cond delay="2000"/>
                                  </p:stCondLst>
                                  <p:childTnLst>
                                    <p:animEffect transition="out" filter="fade">
                                      <p:cBhvr>
                                        <p:cTn id="32" dur="500" tmFilter="0, 0; .2, .5; .8, .5; 1, 0"/>
                                        <p:tgtEl>
                                          <p:spTgt spid="1138"/>
                                        </p:tgtEl>
                                      </p:cBhvr>
                                    </p:animEffect>
                                    <p:animScale>
                                      <p:cBhvr>
                                        <p:cTn id="33" dur="250" autoRev="1" fill="hold"/>
                                        <p:tgtEl>
                                          <p:spTgt spid="1138"/>
                                        </p:tgtEl>
                                      </p:cBhvr>
                                      <p:by x="105000" y="105000"/>
                                    </p:animScale>
                                  </p:childTnLst>
                                </p:cTn>
                              </p:par>
                              <p:par>
                                <p:cTn id="34" presetID="26" presetClass="emph" presetSubtype="0" fill="hold" grpId="1" nodeType="withEffect">
                                  <p:stCondLst>
                                    <p:cond delay="2000"/>
                                  </p:stCondLst>
                                  <p:childTnLst>
                                    <p:animEffect transition="out" filter="fade">
                                      <p:cBhvr>
                                        <p:cTn id="35" dur="500" tmFilter="0, 0; .2, .5; .8, .5; 1, 0"/>
                                        <p:tgtEl>
                                          <p:spTgt spid="1140"/>
                                        </p:tgtEl>
                                      </p:cBhvr>
                                    </p:animEffect>
                                    <p:animScale>
                                      <p:cBhvr>
                                        <p:cTn id="36" dur="250" autoRev="1" fill="hold"/>
                                        <p:tgtEl>
                                          <p:spTgt spid="1140"/>
                                        </p:tgtEl>
                                      </p:cBhvr>
                                      <p:by x="105000" y="105000"/>
                                    </p:animScale>
                                  </p:childTnLst>
                                </p:cTn>
                              </p:par>
                              <p:par>
                                <p:cTn id="37" presetID="26" presetClass="emph" presetSubtype="0" fill="hold" grpId="1" nodeType="withEffect">
                                  <p:stCondLst>
                                    <p:cond delay="2000"/>
                                  </p:stCondLst>
                                  <p:childTnLst>
                                    <p:animEffect transition="out" filter="fade">
                                      <p:cBhvr>
                                        <p:cTn id="38" dur="500" tmFilter="0, 0; .2, .5; .8, .5; 1, 0"/>
                                        <p:tgtEl>
                                          <p:spTgt spid="1137"/>
                                        </p:tgtEl>
                                      </p:cBhvr>
                                    </p:animEffect>
                                    <p:animScale>
                                      <p:cBhvr>
                                        <p:cTn id="39" dur="250" autoRev="1" fill="hold"/>
                                        <p:tgtEl>
                                          <p:spTgt spid="1137"/>
                                        </p:tgtEl>
                                      </p:cBhvr>
                                      <p:by x="105000" y="105000"/>
                                    </p:animScale>
                                  </p:childTnLst>
                                </p:cTn>
                              </p:par>
                              <p:par>
                                <p:cTn id="40" presetID="21" presetClass="entr" presetSubtype="1" fill="hold" grpId="0" nodeType="withEffect">
                                  <p:stCondLst>
                                    <p:cond delay="2000"/>
                                  </p:stCondLst>
                                  <p:childTnLst>
                                    <p:set>
                                      <p:cBhvr>
                                        <p:cTn id="41" dur="1" fill="hold">
                                          <p:stCondLst>
                                            <p:cond delay="0"/>
                                          </p:stCondLst>
                                        </p:cTn>
                                        <p:tgtEl>
                                          <p:spTgt spid="1141"/>
                                        </p:tgtEl>
                                        <p:attrNameLst>
                                          <p:attrName>style.visibility</p:attrName>
                                        </p:attrNameLst>
                                      </p:cBhvr>
                                      <p:to>
                                        <p:strVal val="visible"/>
                                      </p:to>
                                    </p:set>
                                    <p:animEffect transition="in" filter="wheel(1)">
                                      <p:cBhvr>
                                        <p:cTn id="42" dur="500"/>
                                        <p:tgtEl>
                                          <p:spTgt spid="1141"/>
                                        </p:tgtEl>
                                      </p:cBhvr>
                                    </p:animEffect>
                                  </p:childTnLst>
                                </p:cTn>
                              </p:par>
                              <p:par>
                                <p:cTn id="43" presetID="22" presetClass="entr" presetSubtype="4" fill="hold" nodeType="withEffect">
                                  <p:stCondLst>
                                    <p:cond delay="2000"/>
                                  </p:stCondLst>
                                  <p:childTnLst>
                                    <p:set>
                                      <p:cBhvr>
                                        <p:cTn id="44" dur="1" fill="hold">
                                          <p:stCondLst>
                                            <p:cond delay="0"/>
                                          </p:stCondLst>
                                        </p:cTn>
                                        <p:tgtEl>
                                          <p:spTgt spid="1142"/>
                                        </p:tgtEl>
                                        <p:attrNameLst>
                                          <p:attrName>style.visibility</p:attrName>
                                        </p:attrNameLst>
                                      </p:cBhvr>
                                      <p:to>
                                        <p:strVal val="visible"/>
                                      </p:to>
                                    </p:set>
                                    <p:animEffect transition="in" filter="wipe(down)">
                                      <p:cBhvr>
                                        <p:cTn id="45" dur="500"/>
                                        <p:tgtEl>
                                          <p:spTgt spid="1142"/>
                                        </p:tgtEl>
                                      </p:cBhvr>
                                    </p:animEffect>
                                  </p:childTnLst>
                                </p:cTn>
                              </p:par>
                              <p:par>
                                <p:cTn id="46" presetID="8" presetClass="emph" presetSubtype="0" fill="hold" grpId="1" nodeType="withEffect">
                                  <p:stCondLst>
                                    <p:cond delay="0"/>
                                  </p:stCondLst>
                                  <p:childTnLst>
                                    <p:animRot by="21600000">
                                      <p:cBhvr>
                                        <p:cTn id="47" dur="3000" fill="hold"/>
                                        <p:tgtEl>
                                          <p:spTgt spid="1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0" bldLvl="0" animBg="1"/>
      <p:bldP spid="1136" grpId="1" bldLvl="0" animBg="1"/>
      <p:bldP spid="1137" grpId="0" bldLvl="0" animBg="1"/>
      <p:bldP spid="1137" grpId="1" bldLvl="0" animBg="1"/>
      <p:bldP spid="1138" grpId="0" bldLvl="0" animBg="1"/>
      <p:bldP spid="1138" grpId="1" bldLvl="0" animBg="1"/>
      <p:bldP spid="1139" grpId="0" bldLvl="0" animBg="1"/>
      <p:bldP spid="1139" grpId="1" bldLvl="0" animBg="1"/>
      <p:bldP spid="1140" grpId="0" bldLvl="0" animBg="1"/>
      <p:bldP spid="1140" grpId="1" bldLvl="0" animBg="1"/>
      <p:bldP spid="1141" grpId="0" bldLvl="0" animBg="1"/>
      <p:bldP spid="1141"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57338" y="1044558"/>
            <a:ext cx="5887063" cy="5090103"/>
            <a:chOff x="4843003" y="415117"/>
            <a:chExt cx="4415297" cy="3817577"/>
          </a:xfrm>
        </p:grpSpPr>
        <p:sp>
          <p:nvSpPr>
            <p:cNvPr id="3" name="矩形 30"/>
            <p:cNvSpPr/>
            <p:nvPr/>
          </p:nvSpPr>
          <p:spPr>
            <a:xfrm>
              <a:off x="4843003" y="2486025"/>
              <a:ext cx="4300997" cy="1714485"/>
            </a:xfrm>
            <a:custGeom>
              <a:avLst/>
              <a:gdLst/>
              <a:ahLst/>
              <a:cxnLst/>
              <a:rect l="l" t="t" r="r" b="b"/>
              <a:pathLst>
                <a:path w="4300997" h="1714485">
                  <a:moveTo>
                    <a:pt x="424322" y="0"/>
                  </a:moveTo>
                  <a:lnTo>
                    <a:pt x="4300997" y="0"/>
                  </a:lnTo>
                  <a:lnTo>
                    <a:pt x="4300997" y="1085850"/>
                  </a:lnTo>
                  <a:lnTo>
                    <a:pt x="762841" y="1085850"/>
                  </a:lnTo>
                  <a:lnTo>
                    <a:pt x="384301" y="1714485"/>
                  </a:lnTo>
                  <a:lnTo>
                    <a:pt x="0" y="1065763"/>
                  </a:lnTo>
                  <a:lnTo>
                    <a:pt x="424322" y="814396"/>
                  </a:lnTo>
                  <a:close/>
                </a:path>
              </a:pathLst>
            </a:custGeom>
            <a:solidFill>
              <a:schemeClr val="tx1">
                <a:lumMod val="85000"/>
                <a:lumOff val="15000"/>
                <a:alpha val="5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4" name="矩形 3"/>
            <p:cNvSpPr/>
            <p:nvPr/>
          </p:nvSpPr>
          <p:spPr>
            <a:xfrm>
              <a:off x="5413765" y="415117"/>
              <a:ext cx="3844535"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5" name="平行四边形 4"/>
            <p:cNvSpPr/>
            <p:nvPr/>
          </p:nvSpPr>
          <p:spPr>
            <a:xfrm rot="16200000" flipH="1">
              <a:off x="3410073" y="2226940"/>
              <a:ext cx="3811402" cy="200106"/>
            </a:xfrm>
            <a:prstGeom prst="parallelogram">
              <a:avLst>
                <a:gd name="adj" fmla="val 49777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grpSp>
      <p:sp>
        <p:nvSpPr>
          <p:cNvPr id="6" name="矩形 5"/>
          <p:cNvSpPr/>
          <p:nvPr/>
        </p:nvSpPr>
        <p:spPr>
          <a:xfrm>
            <a:off x="0" y="2446869"/>
            <a:ext cx="6959600" cy="3644900"/>
          </a:xfrm>
          <a:prstGeom prst="rect">
            <a:avLst/>
          </a:prstGeom>
          <a:solidFill>
            <a:schemeClr val="bg1">
              <a:lumMod val="85000"/>
            </a:schemeClr>
          </a:solidFill>
          <a:ln>
            <a:noFill/>
          </a:ln>
          <a:effectLst>
            <a:outerShdw blurRad="63500" dist="76200" dir="54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7" name="矩形 6"/>
          <p:cNvSpPr/>
          <p:nvPr/>
        </p:nvSpPr>
        <p:spPr>
          <a:xfrm>
            <a:off x="2507628" y="2579271"/>
            <a:ext cx="1906265" cy="1378827"/>
          </a:xfrm>
          <a:prstGeom prst="rect">
            <a:avLst/>
          </a:prstGeom>
          <a:solidFill>
            <a:srgbClr val="B8C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8" name="矩形 7"/>
          <p:cNvSpPr/>
          <p:nvPr/>
        </p:nvSpPr>
        <p:spPr>
          <a:xfrm>
            <a:off x="4505440" y="4787133"/>
            <a:ext cx="2365261" cy="1146888"/>
          </a:xfrm>
          <a:prstGeom prst="rect">
            <a:avLst/>
          </a:prstGeom>
          <a:solidFill>
            <a:srgbClr val="FC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9" name="矩形 8"/>
          <p:cNvSpPr/>
          <p:nvPr/>
        </p:nvSpPr>
        <p:spPr>
          <a:xfrm>
            <a:off x="7341068" y="1189572"/>
            <a:ext cx="2450632" cy="18661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2459991" y="4203976"/>
            <a:ext cx="1968500" cy="1887792"/>
          </a:xfrm>
          <a:prstGeom prst="rect">
            <a:avLst/>
          </a:prstGeom>
        </p:spPr>
      </p:pic>
      <p:sp>
        <p:nvSpPr>
          <p:cNvPr id="11" name="TextBox 12"/>
          <p:cNvSpPr txBox="1"/>
          <p:nvPr/>
        </p:nvSpPr>
        <p:spPr>
          <a:xfrm>
            <a:off x="2437995" y="2580035"/>
            <a:ext cx="1981200" cy="1287019"/>
          </a:xfrm>
          <a:prstGeom prst="rect">
            <a:avLst/>
          </a:prstGeom>
          <a:noFill/>
        </p:spPr>
        <p:txBody>
          <a:bodyPr wrap="square" rtlCol="0">
            <a:spAutoFit/>
          </a:bodyPr>
          <a:lstStyle/>
          <a:p>
            <a:pPr defTabSz="1219200">
              <a:lnSpc>
                <a:spcPct val="150000"/>
              </a:lnSpc>
            </a:pPr>
            <a:r>
              <a:rPr lang="zh-CN" altLang="en-US" sz="1335" dirty="0">
                <a:solidFill>
                  <a:prstClr val="black"/>
                </a:solidFill>
                <a:latin typeface="微软雅黑" panose="020B0503020204020204" pitchFamily="34" charset="-122"/>
                <a:ea typeface="微软雅黑" panose="020B0503020204020204" pitchFamily="34" charset="-122"/>
              </a:rPr>
              <a:t>   垃圾露天堆放大量氨、硫化物等有害气体释放，严重污染了大气和城市的生活环境。</a:t>
            </a:r>
            <a:endParaRPr lang="zh-CN" altLang="en-US" sz="1335" dirty="0">
              <a:solidFill>
                <a:prstClr val="black"/>
              </a:solidFill>
              <a:latin typeface="微软雅黑" panose="020B0503020204020204" pitchFamily="34" charset="-122"/>
              <a:ea typeface="微软雅黑" panose="020B0503020204020204" pitchFamily="34" charset="-122"/>
            </a:endParaRPr>
          </a:p>
        </p:txBody>
      </p:sp>
      <p:sp>
        <p:nvSpPr>
          <p:cNvPr id="12" name="TextBox 13"/>
          <p:cNvSpPr txBox="1"/>
          <p:nvPr/>
        </p:nvSpPr>
        <p:spPr>
          <a:xfrm>
            <a:off x="4458449" y="4774737"/>
            <a:ext cx="2472524" cy="1323054"/>
          </a:xfrm>
          <a:prstGeom prst="rect">
            <a:avLst/>
          </a:prstGeom>
          <a:noFill/>
        </p:spPr>
        <p:txBody>
          <a:bodyPr wrap="square" rtlCol="0">
            <a:spAutoFit/>
          </a:bodyPr>
          <a:lstStyle/>
          <a:p>
            <a:pPr defTabSz="1219200"/>
            <a:r>
              <a:rPr lang="zh-CN" altLang="en-US" sz="1335" dirty="0">
                <a:solidFill>
                  <a:prstClr val="white"/>
                </a:solidFill>
                <a:latin typeface="微软雅黑" panose="020B0503020204020204" pitchFamily="34" charset="-122"/>
                <a:ea typeface="微软雅黑" panose="020B0503020204020204" pitchFamily="34" charset="-122"/>
              </a:rPr>
              <a:t>    生物性污染。垃圾中有许多致病微生物，同时垃圾往往是蚊、蝇、蟑螂和老鼠的孳生地，这些必然危害着广大市民的身体健康。</a:t>
            </a:r>
            <a:endParaRPr lang="zh-CN" altLang="en-US" sz="1335" dirty="0">
              <a:solidFill>
                <a:prstClr val="white"/>
              </a:solidFill>
              <a:latin typeface="微软雅黑" panose="020B0503020204020204" pitchFamily="34" charset="-122"/>
              <a:ea typeface="微软雅黑" panose="020B0503020204020204" pitchFamily="34" charset="-122"/>
            </a:endParaRPr>
          </a:p>
          <a:p>
            <a:pPr defTabSz="1219200"/>
            <a:endParaRPr lang="zh-CN" altLang="en-US" sz="1335" dirty="0">
              <a:solidFill>
                <a:prstClr val="white"/>
              </a:solidFill>
              <a:latin typeface="微软雅黑" panose="020B0503020204020204" pitchFamily="34" charset="-122"/>
              <a:ea typeface="微软雅黑" panose="020B0503020204020204" pitchFamily="34" charset="-122"/>
            </a:endParaRPr>
          </a:p>
        </p:txBody>
      </p:sp>
      <p:sp>
        <p:nvSpPr>
          <p:cNvPr id="13" name="TextBox 14"/>
          <p:cNvSpPr txBox="1"/>
          <p:nvPr/>
        </p:nvSpPr>
        <p:spPr>
          <a:xfrm>
            <a:off x="7366000" y="1230605"/>
            <a:ext cx="2311400" cy="1786890"/>
          </a:xfrm>
          <a:prstGeom prst="rect">
            <a:avLst/>
          </a:prstGeom>
          <a:noFill/>
        </p:spPr>
        <p:txBody>
          <a:bodyPr wrap="square" rtlCol="0">
            <a:spAutoFit/>
          </a:bodyPr>
          <a:lstStyle/>
          <a:p>
            <a:pPr defTabSz="1219200">
              <a:lnSpc>
                <a:spcPct val="150000"/>
              </a:lnSpc>
            </a:pPr>
            <a:r>
              <a:rPr lang="zh-CN" altLang="en-US" sz="1465" dirty="0">
                <a:solidFill>
                  <a:prstClr val="black"/>
                </a:solidFill>
                <a:latin typeface="微软雅黑" panose="020B0503020204020204" pitchFamily="34" charset="-122"/>
                <a:ea typeface="微软雅黑" panose="020B0503020204020204" pitchFamily="34" charset="-122"/>
              </a:rPr>
              <a:t>    </a:t>
            </a:r>
            <a:r>
              <a:rPr lang="en-US" altLang="zh-CN" sz="1465" dirty="0">
                <a:solidFill>
                  <a:prstClr val="black"/>
                </a:solidFill>
                <a:latin typeface="微软雅黑" panose="020B0503020204020204" pitchFamily="34" charset="-122"/>
                <a:ea typeface="微软雅黑" panose="020B0503020204020204" pitchFamily="34" charset="-122"/>
              </a:rPr>
              <a:t>  </a:t>
            </a:r>
            <a:r>
              <a:rPr lang="zh-CN" altLang="en-US" sz="1465" dirty="0">
                <a:solidFill>
                  <a:prstClr val="black"/>
                </a:solidFill>
                <a:latin typeface="微软雅黑" panose="020B0503020204020204" pitchFamily="34" charset="-122"/>
                <a:ea typeface="微软雅黑" panose="020B0503020204020204" pitchFamily="34" charset="-122"/>
              </a:rPr>
              <a:t>侵占大量土地。据初步调查，</a:t>
            </a:r>
            <a:r>
              <a:rPr lang="en-US" altLang="zh-CN" sz="1465" dirty="0">
                <a:solidFill>
                  <a:prstClr val="black"/>
                </a:solidFill>
                <a:latin typeface="微软雅黑" panose="020B0503020204020204" pitchFamily="34" charset="-122"/>
                <a:ea typeface="微软雅黑" panose="020B0503020204020204" pitchFamily="34" charset="-122"/>
              </a:rPr>
              <a:t>2003</a:t>
            </a:r>
            <a:r>
              <a:rPr lang="zh-CN" altLang="en-US" sz="1465" dirty="0">
                <a:solidFill>
                  <a:prstClr val="black"/>
                </a:solidFill>
                <a:latin typeface="微软雅黑" panose="020B0503020204020204" pitchFamily="34" charset="-122"/>
                <a:ea typeface="微软雅黑" panose="020B0503020204020204" pitchFamily="34" charset="-122"/>
              </a:rPr>
              <a:t>年全国</a:t>
            </a:r>
            <a:r>
              <a:rPr lang="en-US" altLang="zh-CN" sz="1465" dirty="0">
                <a:solidFill>
                  <a:prstClr val="black"/>
                </a:solidFill>
                <a:latin typeface="微软雅黑" panose="020B0503020204020204" pitchFamily="34" charset="-122"/>
                <a:ea typeface="微软雅黑" panose="020B0503020204020204" pitchFamily="34" charset="-122"/>
              </a:rPr>
              <a:t>668</a:t>
            </a:r>
            <a:r>
              <a:rPr lang="zh-CN" altLang="en-US" sz="1465" dirty="0">
                <a:solidFill>
                  <a:prstClr val="black"/>
                </a:solidFill>
                <a:latin typeface="微软雅黑" panose="020B0503020204020204" pitchFamily="34" charset="-122"/>
                <a:ea typeface="微软雅黑" panose="020B0503020204020204" pitchFamily="34" charset="-122"/>
              </a:rPr>
              <a:t>座城市中已有</a:t>
            </a:r>
            <a:r>
              <a:rPr lang="en-US" altLang="zh-CN" sz="1465" dirty="0">
                <a:solidFill>
                  <a:prstClr val="black"/>
                </a:solidFill>
                <a:latin typeface="微软雅黑" panose="020B0503020204020204" pitchFamily="34" charset="-122"/>
                <a:ea typeface="微软雅黑" panose="020B0503020204020204" pitchFamily="34" charset="-122"/>
              </a:rPr>
              <a:t>2/3</a:t>
            </a:r>
            <a:r>
              <a:rPr lang="zh-CN" altLang="en-US" sz="1465" dirty="0">
                <a:solidFill>
                  <a:prstClr val="black"/>
                </a:solidFill>
                <a:latin typeface="微软雅黑" panose="020B0503020204020204" pitchFamily="34" charset="-122"/>
                <a:ea typeface="微软雅黑" panose="020B0503020204020204" pitchFamily="34" charset="-122"/>
              </a:rPr>
              <a:t>被垃圾带所包围。全国垃圾存占地累计</a:t>
            </a:r>
            <a:r>
              <a:rPr lang="en-US" altLang="zh-CN" sz="1465" dirty="0">
                <a:solidFill>
                  <a:prstClr val="black"/>
                </a:solidFill>
                <a:latin typeface="微软雅黑" panose="020B0503020204020204" pitchFamily="34" charset="-122"/>
                <a:ea typeface="微软雅黑" panose="020B0503020204020204" pitchFamily="34" charset="-122"/>
              </a:rPr>
              <a:t>80</a:t>
            </a:r>
            <a:r>
              <a:rPr lang="zh-CN" altLang="en-US" sz="1465" dirty="0">
                <a:solidFill>
                  <a:prstClr val="black"/>
                </a:solidFill>
                <a:latin typeface="微软雅黑" panose="020B0503020204020204" pitchFamily="34" charset="-122"/>
                <a:ea typeface="微软雅黑" panose="020B0503020204020204" pitchFamily="34" charset="-122"/>
              </a:rPr>
              <a:t>万亩。</a:t>
            </a:r>
            <a:endParaRPr lang="zh-CN" altLang="en-US" sz="1465" dirty="0">
              <a:solidFill>
                <a:prstClr val="black"/>
              </a:solidFill>
              <a:latin typeface="微软雅黑" panose="020B0503020204020204" pitchFamily="34" charset="-122"/>
              <a:ea typeface="微软雅黑" panose="020B0503020204020204" pitchFamily="34" charset="-122"/>
            </a:endParaRPr>
          </a:p>
        </p:txBody>
      </p:sp>
      <p:sp>
        <p:nvSpPr>
          <p:cNvPr id="14" name="矩形 13"/>
          <p:cNvSpPr/>
          <p:nvPr/>
        </p:nvSpPr>
        <p:spPr>
          <a:xfrm>
            <a:off x="9931398" y="3183468"/>
            <a:ext cx="2108201" cy="1498600"/>
          </a:xfrm>
          <a:prstGeom prst="rect">
            <a:avLst/>
          </a:prstGeom>
          <a:solidFill>
            <a:srgbClr val="3F9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15" name="TextBox 17"/>
          <p:cNvSpPr txBox="1"/>
          <p:nvPr/>
        </p:nvSpPr>
        <p:spPr>
          <a:xfrm>
            <a:off x="10000038" y="3256275"/>
            <a:ext cx="1968597" cy="1323183"/>
          </a:xfrm>
          <a:prstGeom prst="rect">
            <a:avLst/>
          </a:prstGeom>
          <a:noFill/>
        </p:spPr>
        <p:txBody>
          <a:bodyPr wrap="square" rtlCol="0">
            <a:spAutoFit/>
          </a:bodyPr>
          <a:lstStyle/>
          <a:p>
            <a:pPr defTabSz="1219200">
              <a:lnSpc>
                <a:spcPct val="150000"/>
              </a:lnSpc>
            </a:pPr>
            <a:r>
              <a:rPr lang="zh-CN" altLang="en-US" sz="1335" dirty="0">
                <a:solidFill>
                  <a:prstClr val="white"/>
                </a:solidFill>
                <a:latin typeface="微软雅黑" panose="020B0503020204020204" pitchFamily="34" charset="-122"/>
                <a:ea typeface="微软雅黑" panose="020B0503020204020204" pitchFamily="34" charset="-122"/>
              </a:rPr>
              <a:t>   垃圾堆积发酵产生甲烷</a:t>
            </a:r>
            <a:r>
              <a:rPr lang="en-US" altLang="zh-CN" sz="1335" dirty="0">
                <a:solidFill>
                  <a:prstClr val="white"/>
                </a:solidFill>
                <a:latin typeface="微软雅黑" panose="020B0503020204020204" pitchFamily="34" charset="-122"/>
                <a:ea typeface="微软雅黑" panose="020B0503020204020204" pitchFamily="34" charset="-122"/>
              </a:rPr>
              <a:t>,</a:t>
            </a:r>
            <a:r>
              <a:rPr lang="zh-CN" altLang="en-US" sz="1335" dirty="0">
                <a:solidFill>
                  <a:prstClr val="white"/>
                </a:solidFill>
                <a:latin typeface="微软雅黑" panose="020B0503020204020204" pitchFamily="34" charset="-122"/>
                <a:ea typeface="微软雅黑" panose="020B0503020204020204" pitchFamily="34" charset="-122"/>
              </a:rPr>
              <a:t>甲烷是可燃性气体</a:t>
            </a:r>
            <a:r>
              <a:rPr lang="en-US" altLang="zh-CN" sz="1335" dirty="0">
                <a:solidFill>
                  <a:prstClr val="white"/>
                </a:solidFill>
                <a:latin typeface="微软雅黑" panose="020B0503020204020204" pitchFamily="34" charset="-122"/>
                <a:ea typeface="微软雅黑" panose="020B0503020204020204" pitchFamily="34" charset="-122"/>
              </a:rPr>
              <a:t>,</a:t>
            </a:r>
            <a:r>
              <a:rPr lang="zh-CN" altLang="en-US" sz="1335" dirty="0">
                <a:solidFill>
                  <a:prstClr val="white"/>
                </a:solidFill>
                <a:latin typeface="微软雅黑" panose="020B0503020204020204" pitchFamily="34" charset="-122"/>
                <a:ea typeface="微软雅黑" panose="020B0503020204020204" pitchFamily="34" charset="-122"/>
              </a:rPr>
              <a:t>浓度达到一定量遇到明火即可发生爆炸</a:t>
            </a:r>
            <a:endParaRPr lang="zh-CN" altLang="en-US" sz="1335" dirty="0">
              <a:solidFill>
                <a:prstClr val="white"/>
              </a:solidFill>
              <a:latin typeface="微软雅黑" panose="020B0503020204020204" pitchFamily="34" charset="-122"/>
              <a:ea typeface="微软雅黑" panose="020B0503020204020204" pitchFamily="34" charset="-122"/>
            </a:endParaRPr>
          </a:p>
        </p:txBody>
      </p:sp>
      <p:sp>
        <p:nvSpPr>
          <p:cNvPr id="16" name="矩形 15"/>
          <p:cNvSpPr/>
          <p:nvPr/>
        </p:nvSpPr>
        <p:spPr>
          <a:xfrm>
            <a:off x="2476501" y="4085168"/>
            <a:ext cx="1968500" cy="457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17" name="TextBox 19"/>
          <p:cNvSpPr txBox="1"/>
          <p:nvPr/>
        </p:nvSpPr>
        <p:spPr>
          <a:xfrm>
            <a:off x="2479741" y="4077760"/>
            <a:ext cx="1954345" cy="420564"/>
          </a:xfrm>
          <a:prstGeom prst="rect">
            <a:avLst/>
          </a:prstGeom>
          <a:noFill/>
        </p:spPr>
        <p:txBody>
          <a:bodyPr wrap="square" rtlCol="0">
            <a:spAutoFit/>
          </a:bodyPr>
          <a:lstStyle/>
          <a:p>
            <a:pPr algn="dist" defTabSz="1219200"/>
            <a:r>
              <a:rPr lang="zh-CN" altLang="en-US" sz="2135" b="1" dirty="0">
                <a:solidFill>
                  <a:prstClr val="white"/>
                </a:solidFill>
                <a:latin typeface="微软雅黑" panose="020B0503020204020204" pitchFamily="34" charset="-122"/>
                <a:ea typeface="微软雅黑" panose="020B0503020204020204" pitchFamily="34" charset="-122"/>
              </a:rPr>
              <a:t>水资源污染</a:t>
            </a:r>
            <a:endParaRPr lang="zh-CN" altLang="en-US" sz="2135" b="1" dirty="0">
              <a:solidFill>
                <a:prstClr val="white"/>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88900" y="2561708"/>
            <a:ext cx="2286000" cy="3404681"/>
          </a:xfrm>
          <a:prstGeom prst="rect">
            <a:avLst/>
          </a:prstGeom>
        </p:spPr>
      </p:pic>
      <p:sp>
        <p:nvSpPr>
          <p:cNvPr id="19" name="矩形 18"/>
          <p:cNvSpPr/>
          <p:nvPr/>
        </p:nvSpPr>
        <p:spPr>
          <a:xfrm>
            <a:off x="92452" y="2561169"/>
            <a:ext cx="2276611" cy="47067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20" name="TextBox 22"/>
          <p:cNvSpPr txBox="1"/>
          <p:nvPr/>
        </p:nvSpPr>
        <p:spPr>
          <a:xfrm>
            <a:off x="221159" y="2585026"/>
            <a:ext cx="2021797" cy="420564"/>
          </a:xfrm>
          <a:prstGeom prst="rect">
            <a:avLst/>
          </a:prstGeom>
          <a:noFill/>
        </p:spPr>
        <p:txBody>
          <a:bodyPr wrap="square" rtlCol="0">
            <a:spAutoFit/>
          </a:bodyPr>
          <a:lstStyle/>
          <a:p>
            <a:pPr algn="dist" defTabSz="1219200"/>
            <a:r>
              <a:rPr lang="zh-CN" altLang="en-US" sz="2135" b="1" dirty="0">
                <a:solidFill>
                  <a:prstClr val="white"/>
                </a:solidFill>
                <a:latin typeface="微软雅黑" panose="020B0503020204020204" pitchFamily="34" charset="-122"/>
                <a:ea typeface="微软雅黑" panose="020B0503020204020204" pitchFamily="34" charset="-122"/>
              </a:rPr>
              <a:t>大气污染严重</a:t>
            </a:r>
            <a:endParaRPr lang="zh-CN" altLang="en-US" sz="2135" b="1" dirty="0">
              <a:solidFill>
                <a:prstClr val="white"/>
              </a:solidFill>
              <a:latin typeface="Calibri" panose="020F0502020204030204"/>
              <a:ea typeface="宋体" panose="02010600030101010101" pitchFamily="2" charset="-122"/>
            </a:endParaRPr>
          </a:p>
        </p:txBody>
      </p:sp>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513831" y="2569341"/>
            <a:ext cx="2345332" cy="2106815"/>
          </a:xfrm>
          <a:prstGeom prst="rect">
            <a:avLst/>
          </a:prstGeom>
        </p:spPr>
      </p:pic>
      <p:sp>
        <p:nvSpPr>
          <p:cNvPr id="22" name="矩形 21"/>
          <p:cNvSpPr/>
          <p:nvPr/>
        </p:nvSpPr>
        <p:spPr>
          <a:xfrm>
            <a:off x="4511663" y="2578231"/>
            <a:ext cx="2347500" cy="45361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23" name="TextBox 25"/>
          <p:cNvSpPr txBox="1"/>
          <p:nvPr/>
        </p:nvSpPr>
        <p:spPr>
          <a:xfrm>
            <a:off x="4734550" y="2570514"/>
            <a:ext cx="1945137" cy="420564"/>
          </a:xfrm>
          <a:prstGeom prst="rect">
            <a:avLst/>
          </a:prstGeom>
          <a:noFill/>
        </p:spPr>
        <p:txBody>
          <a:bodyPr wrap="square" rtlCol="0">
            <a:spAutoFit/>
          </a:bodyPr>
          <a:lstStyle/>
          <a:p>
            <a:pPr algn="dist" defTabSz="1219200"/>
            <a:r>
              <a:rPr lang="zh-CN" altLang="en-US" sz="2135" b="1" dirty="0">
                <a:solidFill>
                  <a:prstClr val="white"/>
                </a:solidFill>
                <a:latin typeface="微软雅黑" panose="020B0503020204020204" pitchFamily="34" charset="-122"/>
                <a:ea typeface="微软雅黑" panose="020B0503020204020204" pitchFamily="34" charset="-122"/>
              </a:rPr>
              <a:t>生物性污染</a:t>
            </a:r>
            <a:endParaRPr lang="zh-CN" altLang="en-US" sz="2135" b="1" dirty="0">
              <a:solidFill>
                <a:prstClr val="black"/>
              </a:solidFill>
              <a:latin typeface="Calibri" panose="020F0502020204030204"/>
              <a:ea typeface="宋体" panose="02010600030101010101" pitchFamily="2" charset="-122"/>
            </a:endParaRPr>
          </a:p>
        </p:txBody>
      </p:sp>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7349056" y="3166475"/>
            <a:ext cx="2451080" cy="1576664"/>
          </a:xfrm>
          <a:prstGeom prst="rect">
            <a:avLst/>
          </a:prstGeom>
        </p:spPr>
      </p:pic>
      <p:sp>
        <p:nvSpPr>
          <p:cNvPr id="25" name="矩形 24"/>
          <p:cNvSpPr/>
          <p:nvPr/>
        </p:nvSpPr>
        <p:spPr>
          <a:xfrm>
            <a:off x="7358014" y="3163012"/>
            <a:ext cx="2442121" cy="4458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26" name="TextBox 28"/>
          <p:cNvSpPr txBox="1"/>
          <p:nvPr/>
        </p:nvSpPr>
        <p:spPr>
          <a:xfrm>
            <a:off x="7492029" y="3162141"/>
            <a:ext cx="2177809" cy="420564"/>
          </a:xfrm>
          <a:prstGeom prst="rect">
            <a:avLst/>
          </a:prstGeom>
          <a:noFill/>
        </p:spPr>
        <p:txBody>
          <a:bodyPr wrap="square" rtlCol="0">
            <a:spAutoFit/>
          </a:bodyPr>
          <a:lstStyle/>
          <a:p>
            <a:pPr algn="dist" defTabSz="1219200"/>
            <a:r>
              <a:rPr lang="zh-CN" altLang="en-US" sz="2135" b="1" dirty="0">
                <a:solidFill>
                  <a:prstClr val="white"/>
                </a:solidFill>
                <a:latin typeface="微软雅黑" panose="020B0503020204020204" pitchFamily="34" charset="-122"/>
                <a:ea typeface="微软雅黑" panose="020B0503020204020204" pitchFamily="34" charset="-122"/>
              </a:rPr>
              <a:t>侵占大量土地</a:t>
            </a:r>
            <a:endParaRPr lang="zh-CN" altLang="en-US" sz="2135" b="1" dirty="0">
              <a:solidFill>
                <a:prstClr val="black"/>
              </a:solidFill>
              <a:latin typeface="Calibri" panose="020F0502020204030204"/>
              <a:ea typeface="宋体" panose="02010600030101010101" pitchFamily="2" charset="-122"/>
            </a:endParaRPr>
          </a:p>
        </p:txBody>
      </p:sp>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9934859" y="1189083"/>
            <a:ext cx="2089616" cy="1879989"/>
          </a:xfrm>
          <a:prstGeom prst="rect">
            <a:avLst/>
          </a:prstGeom>
        </p:spPr>
      </p:pic>
      <p:sp>
        <p:nvSpPr>
          <p:cNvPr id="28" name="矩形 27"/>
          <p:cNvSpPr/>
          <p:nvPr/>
        </p:nvSpPr>
        <p:spPr>
          <a:xfrm>
            <a:off x="9939738" y="1188405"/>
            <a:ext cx="2073881" cy="4458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29" name="TextBox 31"/>
          <p:cNvSpPr txBox="1"/>
          <p:nvPr/>
        </p:nvSpPr>
        <p:spPr>
          <a:xfrm>
            <a:off x="10209636" y="1179777"/>
            <a:ext cx="1656624" cy="420564"/>
          </a:xfrm>
          <a:prstGeom prst="rect">
            <a:avLst/>
          </a:prstGeom>
          <a:noFill/>
        </p:spPr>
        <p:txBody>
          <a:bodyPr wrap="square" rtlCol="0">
            <a:spAutoFit/>
          </a:bodyPr>
          <a:lstStyle/>
          <a:p>
            <a:pPr algn="dist" defTabSz="1219200"/>
            <a:r>
              <a:rPr lang="zh-CN" altLang="en-US" sz="2135" b="1" dirty="0">
                <a:solidFill>
                  <a:prstClr val="white"/>
                </a:solidFill>
                <a:latin typeface="微软雅黑" panose="020B0503020204020204" pitchFamily="34" charset="-122"/>
                <a:ea typeface="微软雅黑" panose="020B0503020204020204" pitchFamily="34" charset="-122"/>
              </a:rPr>
              <a:t>垃圾爆炸</a:t>
            </a:r>
            <a:endParaRPr lang="zh-CN" altLang="en-US" sz="2135" b="1" dirty="0">
              <a:solidFill>
                <a:prstClr val="black"/>
              </a:solidFill>
              <a:latin typeface="微软雅黑" panose="020B0503020204020204" pitchFamily="34" charset="-122"/>
              <a:ea typeface="微软雅黑" panose="020B0503020204020204" pitchFamily="34" charset="-122"/>
            </a:endParaRPr>
          </a:p>
        </p:txBody>
      </p:sp>
      <p:sp>
        <p:nvSpPr>
          <p:cNvPr id="30" name="文本框 468"/>
          <p:cNvSpPr txBox="1"/>
          <p:nvPr/>
        </p:nvSpPr>
        <p:spPr>
          <a:xfrm>
            <a:off x="1811098" y="637118"/>
            <a:ext cx="3207385"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w="9525">
                  <a:solidFill>
                    <a:prstClr val="white"/>
                  </a:solidFill>
                  <a:prstDash val="solid"/>
                </a:ln>
                <a:solidFill>
                  <a:srgbClr val="EF7E0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rPr>
              <a:t> </a:t>
            </a:r>
            <a:r>
              <a:rPr kumimoji="0" lang="zh-CN" altLang="en-US" sz="2800" i="0" u="none" strike="noStrike" kern="1200" cap="none" spc="0" normalizeH="0" baseline="0" noProof="0" dirty="0">
                <a:ln w="9525">
                  <a:solidFill>
                    <a:srgbClr val="00B050"/>
                  </a:solidFill>
                  <a:prstDash val="solid"/>
                </a:ln>
                <a:solidFill>
                  <a:srgbClr val="00B05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rPr>
              <a:t>现实中的环境问题</a:t>
            </a:r>
            <a:endParaRPr kumimoji="0" lang="zh-CN" altLang="en-US" sz="2800" i="0" u="none" strike="noStrike" kern="1200" cap="none" spc="0" normalizeH="0" baseline="0" noProof="0" dirty="0">
              <a:ln w="9525">
                <a:solidFill>
                  <a:srgbClr val="00B050"/>
                </a:solidFill>
                <a:prstDash val="solid"/>
              </a:ln>
              <a:solidFill>
                <a:srgbClr val="00B05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125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par>
                                <p:cTn id="13" presetID="22" presetClass="entr" presetSubtype="8" fill="hold" nodeType="withEffect">
                                  <p:stCondLst>
                                    <p:cond delay="225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750"/>
                                        <p:tgtEl>
                                          <p:spTgt spid="2"/>
                                        </p:tgtEl>
                                      </p:cBhvr>
                                    </p:animEffect>
                                  </p:childTnLst>
                                </p:cTn>
                              </p:par>
                              <p:par>
                                <p:cTn id="16" presetID="2" presetClass="entr" presetSubtype="8" fill="hold" nodeType="withEffect">
                                  <p:stCondLst>
                                    <p:cond delay="30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0-#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4" fill="hold" nodeType="withEffect">
                                  <p:stCondLst>
                                    <p:cond delay="375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3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1" fill="hold" nodeType="withEffect">
                                  <p:stCondLst>
                                    <p:cond delay="350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0-#ppt_h/2"/>
                                          </p:val>
                                        </p:tav>
                                        <p:tav tm="100000">
                                          <p:val>
                                            <p:strVal val="#ppt_y"/>
                                          </p:val>
                                        </p:tav>
                                      </p:tavLst>
                                    </p:anim>
                                  </p:childTnLst>
                                </p:cTn>
                              </p:par>
                              <p:par>
                                <p:cTn id="32" presetID="2" presetClass="entr" presetSubtype="4" fill="hold" grpId="0" nodeType="withEffect">
                                  <p:stCondLst>
                                    <p:cond delay="35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2" fill="hold" nodeType="withEffect">
                                  <p:stCondLst>
                                    <p:cond delay="375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1" fill="hold" grpId="0" nodeType="withEffect">
                                  <p:stCondLst>
                                    <p:cond delay="375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400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0-#ppt_h/2"/>
                                          </p:val>
                                        </p:tav>
                                        <p:tav tm="100000">
                                          <p:val>
                                            <p:strVal val="#ppt_y"/>
                                          </p:val>
                                        </p:tav>
                                      </p:tavLst>
                                    </p:anim>
                                  </p:childTnLst>
                                </p:cTn>
                              </p:par>
                              <p:par>
                                <p:cTn id="48" presetID="22" presetClass="entr" presetSubtype="8" fill="hold" grpId="0" nodeType="withEffect">
                                  <p:stCondLst>
                                    <p:cond delay="45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 presetClass="entr" presetSubtype="4" fill="hold" grpId="0" nodeType="withEffect">
                                  <p:stCondLst>
                                    <p:cond delay="450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2" presetClass="entr" presetSubtype="8" fill="hold" grpId="0" nodeType="withEffect">
                                  <p:stCondLst>
                                    <p:cond delay="475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par>
                                <p:cTn id="58" presetID="22" presetClass="entr" presetSubtype="1" fill="hold" grpId="0" nodeType="withEffect">
                                  <p:stCondLst>
                                    <p:cond delay="5250"/>
                                  </p:stCondLst>
                                  <p:childTnLst>
                                    <p:set>
                                      <p:cBhvr>
                                        <p:cTn id="59" dur="1" fill="hold">
                                          <p:stCondLst>
                                            <p:cond delay="0"/>
                                          </p:stCondLst>
                                        </p:cTn>
                                        <p:tgtEl>
                                          <p:spTgt spid="11"/>
                                        </p:tgtEl>
                                        <p:attrNameLst>
                                          <p:attrName>style.visibility</p:attrName>
                                        </p:attrNameLst>
                                      </p:cBhvr>
                                      <p:to>
                                        <p:strVal val="visible"/>
                                      </p:to>
                                    </p:set>
                                    <p:animEffect transition="in" filter="wipe(up)">
                                      <p:cBhvr>
                                        <p:cTn id="60" dur="750"/>
                                        <p:tgtEl>
                                          <p:spTgt spid="11"/>
                                        </p:tgtEl>
                                      </p:cBhvr>
                                    </p:animEffect>
                                  </p:childTnLst>
                                </p:cTn>
                              </p:par>
                              <p:par>
                                <p:cTn id="61" presetID="22" presetClass="entr" presetSubtype="8" fill="hold" grpId="0" nodeType="withEffect">
                                  <p:stCondLst>
                                    <p:cond delay="600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par>
                                <p:cTn id="64" presetID="22" presetClass="entr" presetSubtype="2" fill="hold" grpId="0" nodeType="withEffect">
                                  <p:stCondLst>
                                    <p:cond delay="6000"/>
                                  </p:stCondLst>
                                  <p:childTnLst>
                                    <p:set>
                                      <p:cBhvr>
                                        <p:cTn id="65" dur="1" fill="hold">
                                          <p:stCondLst>
                                            <p:cond delay="0"/>
                                          </p:stCondLst>
                                        </p:cTn>
                                        <p:tgtEl>
                                          <p:spTgt spid="17"/>
                                        </p:tgtEl>
                                        <p:attrNameLst>
                                          <p:attrName>style.visibility</p:attrName>
                                        </p:attrNameLst>
                                      </p:cBhvr>
                                      <p:to>
                                        <p:strVal val="visible"/>
                                      </p:to>
                                    </p:set>
                                    <p:animEffect transition="in" filter="wipe(right)">
                                      <p:cBhvr>
                                        <p:cTn id="66" dur="500"/>
                                        <p:tgtEl>
                                          <p:spTgt spid="17"/>
                                        </p:tgtEl>
                                      </p:cBhvr>
                                    </p:animEffect>
                                  </p:childTnLst>
                                </p:cTn>
                              </p:par>
                              <p:par>
                                <p:cTn id="67" presetID="22" presetClass="entr" presetSubtype="8" fill="hold" grpId="0" nodeType="withEffect">
                                  <p:stCondLst>
                                    <p:cond delay="650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par>
                                <p:cTn id="70" presetID="22" presetClass="entr" presetSubtype="2" fill="hold" grpId="0" nodeType="withEffect">
                                  <p:stCondLst>
                                    <p:cond delay="6500"/>
                                  </p:stCondLst>
                                  <p:childTnLst>
                                    <p:set>
                                      <p:cBhvr>
                                        <p:cTn id="71" dur="1" fill="hold">
                                          <p:stCondLst>
                                            <p:cond delay="0"/>
                                          </p:stCondLst>
                                        </p:cTn>
                                        <p:tgtEl>
                                          <p:spTgt spid="23"/>
                                        </p:tgtEl>
                                        <p:attrNameLst>
                                          <p:attrName>style.visibility</p:attrName>
                                        </p:attrNameLst>
                                      </p:cBhvr>
                                      <p:to>
                                        <p:strVal val="visible"/>
                                      </p:to>
                                    </p:set>
                                    <p:animEffect transition="in" filter="wipe(right)">
                                      <p:cBhvr>
                                        <p:cTn id="72" dur="500"/>
                                        <p:tgtEl>
                                          <p:spTgt spid="23"/>
                                        </p:tgtEl>
                                      </p:cBhvr>
                                    </p:animEffect>
                                  </p:childTnLst>
                                </p:cTn>
                              </p:par>
                              <p:par>
                                <p:cTn id="73" presetID="22" presetClass="entr" presetSubtype="1" fill="hold" grpId="0" nodeType="withEffect">
                                  <p:stCondLst>
                                    <p:cond delay="7000"/>
                                  </p:stCondLst>
                                  <p:childTnLst>
                                    <p:set>
                                      <p:cBhvr>
                                        <p:cTn id="74" dur="1" fill="hold">
                                          <p:stCondLst>
                                            <p:cond delay="0"/>
                                          </p:stCondLst>
                                        </p:cTn>
                                        <p:tgtEl>
                                          <p:spTgt spid="12"/>
                                        </p:tgtEl>
                                        <p:attrNameLst>
                                          <p:attrName>style.visibility</p:attrName>
                                        </p:attrNameLst>
                                      </p:cBhvr>
                                      <p:to>
                                        <p:strVal val="visible"/>
                                      </p:to>
                                    </p:set>
                                    <p:animEffect transition="in" filter="wipe(up)">
                                      <p:cBhvr>
                                        <p:cTn id="75" dur="750"/>
                                        <p:tgtEl>
                                          <p:spTgt spid="12"/>
                                        </p:tgtEl>
                                      </p:cBhvr>
                                    </p:animEffect>
                                  </p:childTnLst>
                                </p:cTn>
                              </p:par>
                              <p:par>
                                <p:cTn id="76" presetID="22" presetClass="entr" presetSubtype="8" fill="hold" grpId="0" nodeType="withEffect">
                                  <p:stCondLst>
                                    <p:cond delay="775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par>
                                <p:cTn id="79" presetID="22" presetClass="entr" presetSubtype="2" fill="hold" grpId="0" nodeType="withEffect">
                                  <p:stCondLst>
                                    <p:cond delay="7750"/>
                                  </p:stCondLst>
                                  <p:childTnLst>
                                    <p:set>
                                      <p:cBhvr>
                                        <p:cTn id="80" dur="1" fill="hold">
                                          <p:stCondLst>
                                            <p:cond delay="0"/>
                                          </p:stCondLst>
                                        </p:cTn>
                                        <p:tgtEl>
                                          <p:spTgt spid="26"/>
                                        </p:tgtEl>
                                        <p:attrNameLst>
                                          <p:attrName>style.visibility</p:attrName>
                                        </p:attrNameLst>
                                      </p:cBhvr>
                                      <p:to>
                                        <p:strVal val="visible"/>
                                      </p:to>
                                    </p:set>
                                    <p:animEffect transition="in" filter="wipe(right)">
                                      <p:cBhvr>
                                        <p:cTn id="81" dur="500"/>
                                        <p:tgtEl>
                                          <p:spTgt spid="26"/>
                                        </p:tgtEl>
                                      </p:cBhvr>
                                    </p:animEffect>
                                  </p:childTnLst>
                                </p:cTn>
                              </p:par>
                              <p:par>
                                <p:cTn id="82" presetID="22" presetClass="entr" presetSubtype="1" fill="hold" grpId="0" nodeType="withEffect">
                                  <p:stCondLst>
                                    <p:cond delay="8250"/>
                                  </p:stCondLst>
                                  <p:childTnLst>
                                    <p:set>
                                      <p:cBhvr>
                                        <p:cTn id="83" dur="1" fill="hold">
                                          <p:stCondLst>
                                            <p:cond delay="0"/>
                                          </p:stCondLst>
                                        </p:cTn>
                                        <p:tgtEl>
                                          <p:spTgt spid="13"/>
                                        </p:tgtEl>
                                        <p:attrNameLst>
                                          <p:attrName>style.visibility</p:attrName>
                                        </p:attrNameLst>
                                      </p:cBhvr>
                                      <p:to>
                                        <p:strVal val="visible"/>
                                      </p:to>
                                    </p:set>
                                    <p:animEffect transition="in" filter="wipe(up)">
                                      <p:cBhvr>
                                        <p:cTn id="84" dur="750"/>
                                        <p:tgtEl>
                                          <p:spTgt spid="13"/>
                                        </p:tgtEl>
                                      </p:cBhvr>
                                    </p:animEffect>
                                  </p:childTnLst>
                                </p:cTn>
                              </p:par>
                              <p:par>
                                <p:cTn id="85" presetID="22" presetClass="entr" presetSubtype="8" fill="hold" grpId="0" nodeType="withEffect">
                                  <p:stCondLst>
                                    <p:cond delay="900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par>
                                <p:cTn id="88" presetID="22" presetClass="entr" presetSubtype="2" fill="hold" grpId="0" nodeType="withEffect">
                                  <p:stCondLst>
                                    <p:cond delay="9000"/>
                                  </p:stCondLst>
                                  <p:childTnLst>
                                    <p:set>
                                      <p:cBhvr>
                                        <p:cTn id="89" dur="1" fill="hold">
                                          <p:stCondLst>
                                            <p:cond delay="0"/>
                                          </p:stCondLst>
                                        </p:cTn>
                                        <p:tgtEl>
                                          <p:spTgt spid="29"/>
                                        </p:tgtEl>
                                        <p:attrNameLst>
                                          <p:attrName>style.visibility</p:attrName>
                                        </p:attrNameLst>
                                      </p:cBhvr>
                                      <p:to>
                                        <p:strVal val="visible"/>
                                      </p:to>
                                    </p:set>
                                    <p:animEffect transition="in" filter="wipe(right)">
                                      <p:cBhvr>
                                        <p:cTn id="90" dur="500"/>
                                        <p:tgtEl>
                                          <p:spTgt spid="29"/>
                                        </p:tgtEl>
                                      </p:cBhvr>
                                    </p:animEffect>
                                  </p:childTnLst>
                                </p:cTn>
                              </p:par>
                              <p:par>
                                <p:cTn id="91" presetID="22" presetClass="entr" presetSubtype="1" fill="hold" grpId="0" nodeType="withEffect">
                                  <p:stCondLst>
                                    <p:cond delay="9500"/>
                                  </p:stCondLst>
                                  <p:childTnLst>
                                    <p:set>
                                      <p:cBhvr>
                                        <p:cTn id="92" dur="1" fill="hold">
                                          <p:stCondLst>
                                            <p:cond delay="0"/>
                                          </p:stCondLst>
                                        </p:cTn>
                                        <p:tgtEl>
                                          <p:spTgt spid="15"/>
                                        </p:tgtEl>
                                        <p:attrNameLst>
                                          <p:attrName>style.visibility</p:attrName>
                                        </p:attrNameLst>
                                      </p:cBhvr>
                                      <p:to>
                                        <p:strVal val="visible"/>
                                      </p:to>
                                    </p:set>
                                    <p:animEffect transition="in" filter="wipe(up)">
                                      <p:cBhvr>
                                        <p:cTn id="93" dur="750"/>
                                        <p:tgtEl>
                                          <p:spTgt spid="15"/>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0">
                                            <p:txEl>
                                              <p:pRg st="0" end="0"/>
                                            </p:txEl>
                                          </p:spTgt>
                                        </p:tgtEl>
                                        <p:attrNameLst>
                                          <p:attrName>style.visibility</p:attrName>
                                        </p:attrNameLst>
                                      </p:cBhvr>
                                      <p:to>
                                        <p:strVal val="visible"/>
                                      </p:to>
                                    </p:set>
                                    <p:anim calcmode="lin" valueType="num">
                                      <p:cBhvr additive="base">
                                        <p:cTn id="9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p:bldP spid="13" grpId="0"/>
      <p:bldP spid="14" grpId="0" animBg="1"/>
      <p:bldP spid="15" grpId="0"/>
      <p:bldP spid="16" grpId="0" animBg="1"/>
      <p:bldP spid="17" grpId="0"/>
      <p:bldP spid="19" grpId="0" animBg="1"/>
      <p:bldP spid="20" grpId="0"/>
      <p:bldP spid="22" grpId="0" animBg="1"/>
      <p:bldP spid="23" grpId="0"/>
      <p:bldP spid="25" grpId="0" animBg="1"/>
      <p:bldP spid="26" grpId="0"/>
      <p:bldP spid="28" grpId="0" animBg="1"/>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8"/>
          <p:cNvSpPr txBox="1"/>
          <p:nvPr/>
        </p:nvSpPr>
        <p:spPr>
          <a:xfrm>
            <a:off x="1811098" y="637118"/>
            <a:ext cx="3222625"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w="9525">
                  <a:solidFill>
                    <a:prstClr val="white"/>
                  </a:solidFill>
                  <a:prstDash val="solid"/>
                </a:ln>
                <a:solidFill>
                  <a:srgbClr val="EF7E0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rPr>
              <a:t> </a:t>
            </a:r>
            <a:r>
              <a:rPr kumimoji="0" lang="zh-CN" altLang="en-US" sz="2800" b="1" i="0" u="none" strike="noStrike" kern="1200" cap="none" spc="0" normalizeH="0" baseline="0" noProof="0" dirty="0">
                <a:ln w="9525">
                  <a:solidFill>
                    <a:srgbClr val="00B050"/>
                  </a:solidFill>
                  <a:prstDash val="solid"/>
                </a:ln>
                <a:solidFill>
                  <a:srgbClr val="00B05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rPr>
              <a:t>现实中的环境问题</a:t>
            </a:r>
            <a:endParaRPr kumimoji="0" lang="zh-CN" altLang="en-US" sz="2800" b="1" i="0" u="none" strike="noStrike" kern="1200" cap="none" spc="0" normalizeH="0" baseline="0" noProof="0" dirty="0">
              <a:ln w="9525">
                <a:solidFill>
                  <a:srgbClr val="00B050"/>
                </a:solidFill>
                <a:prstDash val="solid"/>
              </a:ln>
              <a:solidFill>
                <a:srgbClr val="00B050"/>
              </a:solidFill>
              <a:effectLst>
                <a:outerShdw blurRad="12700" dist="38100" dir="2700000" algn="tl" rotWithShape="0">
                  <a:srgbClr val="5B9BD5">
                    <a:lumMod val="60000"/>
                    <a:lumOff val="40000"/>
                  </a:srgbClr>
                </a:outerShdw>
              </a:effectLst>
              <a:uLnTx/>
              <a:uFillTx/>
              <a:latin typeface="方正少儿简体" panose="03000509000000000000" pitchFamily="65" charset="-122"/>
              <a:ea typeface="方正少儿简体" panose="03000509000000000000" pitchFamily="65" charset="-122"/>
            </a:endParaRPr>
          </a:p>
        </p:txBody>
      </p:sp>
      <p:sp>
        <p:nvSpPr>
          <p:cNvPr id="3" name="梯形 2"/>
          <p:cNvSpPr/>
          <p:nvPr/>
        </p:nvSpPr>
        <p:spPr>
          <a:xfrm>
            <a:off x="857250" y="1873250"/>
            <a:ext cx="2794000" cy="393700"/>
          </a:xfrm>
          <a:prstGeom prst="trapezoid">
            <a:avLst/>
          </a:prstGeom>
          <a:solidFill>
            <a:srgbClr val="00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565151" y="2271771"/>
            <a:ext cx="3511549" cy="2255778"/>
          </a:xfrm>
          <a:prstGeom prst="rect">
            <a:avLst/>
          </a:prstGeom>
          <a:noFill/>
          <a:ln>
            <a:noFill/>
          </a:ln>
        </p:spPr>
      </p:pic>
      <p:sp>
        <p:nvSpPr>
          <p:cNvPr id="5" name="梯形 4"/>
          <p:cNvSpPr/>
          <p:nvPr/>
        </p:nvSpPr>
        <p:spPr>
          <a:xfrm>
            <a:off x="3962400" y="2559050"/>
            <a:ext cx="3149600" cy="3937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sp>
        <p:nvSpPr>
          <p:cNvPr id="6" name="矩形 5"/>
          <p:cNvSpPr/>
          <p:nvPr/>
        </p:nvSpPr>
        <p:spPr>
          <a:xfrm>
            <a:off x="577851" y="3384549"/>
            <a:ext cx="3498849" cy="1143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sp>
        <p:nvSpPr>
          <p:cNvPr id="7" name="梯形 6"/>
          <p:cNvSpPr/>
          <p:nvPr/>
        </p:nvSpPr>
        <p:spPr>
          <a:xfrm>
            <a:off x="7759700" y="2990850"/>
            <a:ext cx="3225800" cy="393700"/>
          </a:xfrm>
          <a:prstGeom prst="trapezoi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pic>
        <p:nvPicPr>
          <p:cNvPr id="8" name="图片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3370902" y="2978375"/>
            <a:ext cx="3841914" cy="2577801"/>
          </a:xfrm>
          <a:prstGeom prst="rect">
            <a:avLst/>
          </a:prstGeom>
          <a:noFill/>
          <a:ln w="9525">
            <a:solidFill>
              <a:schemeClr val="bg1"/>
            </a:solidFill>
            <a:miter lim="800000"/>
            <a:headEnd/>
            <a:tailEnd/>
          </a:ln>
          <a:effectLst>
            <a:outerShdw blurRad="228600" dist="63500" dir="10800000" sx="103000" sy="103000" algn="r" rotWithShape="0">
              <a:prstClr val="black">
                <a:alpha val="40000"/>
              </a:prstClr>
            </a:outerShdw>
          </a:effectLst>
        </p:spPr>
      </p:pic>
      <p:sp>
        <p:nvSpPr>
          <p:cNvPr id="9" name="矩形 8"/>
          <p:cNvSpPr/>
          <p:nvPr/>
        </p:nvSpPr>
        <p:spPr>
          <a:xfrm>
            <a:off x="3370901" y="4216400"/>
            <a:ext cx="3841915" cy="133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pic>
        <p:nvPicPr>
          <p:cNvPr id="10" name="图片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H="1">
            <a:off x="7196336" y="3411776"/>
            <a:ext cx="4221315" cy="2760424"/>
          </a:xfrm>
          <a:prstGeom prst="rect">
            <a:avLst/>
          </a:prstGeom>
          <a:noFill/>
          <a:ln w="9525">
            <a:solidFill>
              <a:schemeClr val="bg1"/>
            </a:solidFill>
            <a:miter lim="800000"/>
            <a:headEnd/>
            <a:tailEnd/>
          </a:ln>
          <a:effectLst>
            <a:outerShdw blurRad="228600" dist="63500" dir="10800000" sx="103000" sy="103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527050" y="3449875"/>
            <a:ext cx="2768600" cy="954107"/>
          </a:xfrm>
          <a:prstGeom prst="rect">
            <a:avLst/>
          </a:prstGeom>
        </p:spPr>
        <p:txBody>
          <a:bodyPr wrap="square">
            <a:spAutoFit/>
          </a:bodyPr>
          <a:lstStyle/>
          <a:p>
            <a:r>
              <a:rPr lang="zh-CN" altLang="en-US" sz="1400" b="1" dirty="0">
                <a:solidFill>
                  <a:schemeClr val="bg1"/>
                </a:solidFill>
                <a:latin typeface="方正少儿简体" panose="03000509000000000000" pitchFamily="65" charset="-122"/>
                <a:ea typeface="方正少儿简体" panose="03000509000000000000" pitchFamily="65" charset="-122"/>
              </a:rPr>
              <a:t>       由于废旧塑料包装物（聚乙烯、聚氯乙烯、聚苯乙烯等）大多呈白色，因此造成的环境污染被称为“白色污染。</a:t>
            </a:r>
            <a:endParaRPr lang="zh-CN" altLang="en-US" sz="1400" b="1" dirty="0">
              <a:solidFill>
                <a:schemeClr val="bg1"/>
              </a:solidFill>
              <a:latin typeface="方正少儿简体" panose="03000509000000000000" pitchFamily="65" charset="-122"/>
              <a:ea typeface="方正少儿简体" panose="03000509000000000000" pitchFamily="65" charset="-122"/>
            </a:endParaRPr>
          </a:p>
        </p:txBody>
      </p:sp>
      <p:sp>
        <p:nvSpPr>
          <p:cNvPr id="12" name="TextBox 12"/>
          <p:cNvSpPr txBox="1"/>
          <p:nvPr/>
        </p:nvSpPr>
        <p:spPr>
          <a:xfrm>
            <a:off x="3536951" y="4300270"/>
            <a:ext cx="3371849" cy="1384995"/>
          </a:xfrm>
          <a:prstGeom prst="rect">
            <a:avLst/>
          </a:prstGeom>
          <a:noFill/>
        </p:spPr>
        <p:txBody>
          <a:bodyPr wrap="square" rtlCol="0">
            <a:spAutoFit/>
          </a:bodyPr>
          <a:lstStyle/>
          <a:p>
            <a:r>
              <a:rPr lang="en-US" altLang="zh-CN" sz="1400" b="1" dirty="0">
                <a:solidFill>
                  <a:schemeClr val="bg1"/>
                </a:solidFill>
                <a:latin typeface="方正少儿简体" panose="03000509000000000000" pitchFamily="65" charset="-122"/>
                <a:ea typeface="方正少儿简体" panose="03000509000000000000" pitchFamily="65" charset="-122"/>
              </a:rPr>
              <a:t>          </a:t>
            </a:r>
            <a:r>
              <a:rPr lang="zh-CN" altLang="zh-CN" sz="1400" b="1" dirty="0">
                <a:solidFill>
                  <a:schemeClr val="bg1"/>
                </a:solidFill>
                <a:latin typeface="方正少儿简体" panose="03000509000000000000" pitchFamily="65" charset="-122"/>
                <a:ea typeface="方正少儿简体" panose="03000509000000000000" pitchFamily="65" charset="-122"/>
              </a:rPr>
              <a:t>废旧电池的危害主要集中在其中所含的少量的重金属上，如铅、汞、镉等。这些有毒物质通过各种途径进入人体内，长期积蓄难以排除，损害神经系统、造血功能和骨骼，甚至可以致癌。 </a:t>
            </a:r>
            <a:endParaRPr lang="zh-CN" altLang="zh-CN" sz="1400" b="1" dirty="0">
              <a:solidFill>
                <a:schemeClr val="bg1"/>
              </a:solidFill>
              <a:latin typeface="方正少儿简体" panose="03000509000000000000" pitchFamily="65" charset="-122"/>
              <a:ea typeface="方正少儿简体" panose="03000509000000000000" pitchFamily="65" charset="-122"/>
            </a:endParaRPr>
          </a:p>
          <a:p>
            <a:endParaRPr lang="zh-CN" altLang="en-US" sz="1400" b="1" dirty="0">
              <a:solidFill>
                <a:schemeClr val="bg1"/>
              </a:solidFill>
              <a:latin typeface="方正少儿简体" panose="03000509000000000000" pitchFamily="65" charset="-122"/>
              <a:ea typeface="方正少儿简体" panose="03000509000000000000" pitchFamily="65" charset="-122"/>
            </a:endParaRPr>
          </a:p>
        </p:txBody>
      </p:sp>
      <p:sp>
        <p:nvSpPr>
          <p:cNvPr id="13" name="梯形 12"/>
          <p:cNvSpPr/>
          <p:nvPr/>
        </p:nvSpPr>
        <p:spPr>
          <a:xfrm flipV="1">
            <a:off x="7871011" y="2987561"/>
            <a:ext cx="2969112" cy="674147"/>
          </a:xfrm>
          <a:prstGeom prst="trapezoid">
            <a:avLst>
              <a:gd name="adj" fmla="val 1648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sp>
        <p:nvSpPr>
          <p:cNvPr id="14" name="TextBox 9"/>
          <p:cNvSpPr txBox="1"/>
          <p:nvPr/>
        </p:nvSpPr>
        <p:spPr>
          <a:xfrm>
            <a:off x="8151578" y="3073626"/>
            <a:ext cx="2402417" cy="502766"/>
          </a:xfrm>
          <a:prstGeom prst="rect">
            <a:avLst/>
          </a:prstGeom>
          <a:noFill/>
        </p:spPr>
        <p:txBody>
          <a:bodyPr wrap="square" rtlCol="0">
            <a:spAutoFit/>
          </a:bodyPr>
          <a:lstStyle/>
          <a:p>
            <a:pPr algn="dist"/>
            <a:r>
              <a:rPr lang="zh-CN" altLang="en-US" sz="2665" b="1" dirty="0">
                <a:solidFill>
                  <a:schemeClr val="bg1"/>
                </a:solidFill>
                <a:latin typeface="方正少儿简体" panose="03000509000000000000" pitchFamily="65" charset="-122"/>
                <a:ea typeface="方正少儿简体" panose="03000509000000000000" pitchFamily="65" charset="-122"/>
              </a:rPr>
              <a:t>洋垃圾污染</a:t>
            </a:r>
            <a:endParaRPr lang="zh-CN" altLang="en-US" sz="2665" b="1" dirty="0">
              <a:solidFill>
                <a:schemeClr val="bg1"/>
              </a:solidFill>
              <a:latin typeface="方正少儿简体" panose="03000509000000000000" pitchFamily="65" charset="-122"/>
              <a:ea typeface="方正少儿简体" panose="03000509000000000000" pitchFamily="65" charset="-122"/>
            </a:endParaRPr>
          </a:p>
        </p:txBody>
      </p:sp>
      <p:sp>
        <p:nvSpPr>
          <p:cNvPr id="15" name="梯形 14"/>
          <p:cNvSpPr/>
          <p:nvPr/>
        </p:nvSpPr>
        <p:spPr>
          <a:xfrm flipV="1">
            <a:off x="4047267" y="2562037"/>
            <a:ext cx="2969112" cy="674147"/>
          </a:xfrm>
          <a:prstGeom prst="trapezoid">
            <a:avLst>
              <a:gd name="adj" fmla="val 1648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sp>
        <p:nvSpPr>
          <p:cNvPr id="16" name="Rectangle 3"/>
          <p:cNvSpPr>
            <a:spLocks noChangeArrowheads="1"/>
          </p:cNvSpPr>
          <p:nvPr/>
        </p:nvSpPr>
        <p:spPr bwMode="auto">
          <a:xfrm>
            <a:off x="4389172" y="2634876"/>
            <a:ext cx="254488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zh-CN" sz="2665" b="1" dirty="0">
                <a:solidFill>
                  <a:schemeClr val="bg1"/>
                </a:solidFill>
                <a:latin typeface="方正少儿简体" panose="03000509000000000000" pitchFamily="65" charset="-122"/>
                <a:ea typeface="方正少儿简体" panose="03000509000000000000" pitchFamily="65" charset="-122"/>
              </a:rPr>
              <a:t>废旧电池污染</a:t>
            </a:r>
            <a:endParaRPr lang="zh-CN" altLang="zh-CN" sz="2665" b="1" dirty="0">
              <a:solidFill>
                <a:schemeClr val="bg1"/>
              </a:solidFill>
              <a:latin typeface="方正少儿简体" panose="03000509000000000000" pitchFamily="65" charset="-122"/>
              <a:ea typeface="方正少儿简体" panose="03000509000000000000" pitchFamily="65" charset="-122"/>
            </a:endParaRPr>
          </a:p>
        </p:txBody>
      </p:sp>
      <p:sp>
        <p:nvSpPr>
          <p:cNvPr id="17" name="梯形 16"/>
          <p:cNvSpPr/>
          <p:nvPr/>
        </p:nvSpPr>
        <p:spPr>
          <a:xfrm flipV="1">
            <a:off x="967518" y="1863537"/>
            <a:ext cx="2569433" cy="674147"/>
          </a:xfrm>
          <a:prstGeom prst="trapezoid">
            <a:avLst>
              <a:gd name="adj" fmla="val 1648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sp>
        <p:nvSpPr>
          <p:cNvPr id="18" name="TextBox 7"/>
          <p:cNvSpPr txBox="1"/>
          <p:nvPr/>
        </p:nvSpPr>
        <p:spPr>
          <a:xfrm>
            <a:off x="1137598" y="2017126"/>
            <a:ext cx="2233304" cy="502766"/>
          </a:xfrm>
          <a:prstGeom prst="rect">
            <a:avLst/>
          </a:prstGeom>
          <a:noFill/>
        </p:spPr>
        <p:txBody>
          <a:bodyPr wrap="none" rtlCol="0">
            <a:spAutoFit/>
          </a:bodyPr>
          <a:lstStyle/>
          <a:p>
            <a:r>
              <a:rPr lang="zh-CN" altLang="zh-CN" sz="2665" b="1" dirty="0">
                <a:solidFill>
                  <a:schemeClr val="bg1"/>
                </a:solidFill>
                <a:latin typeface="方正少儿简体" panose="03000509000000000000" pitchFamily="65" charset="-122"/>
                <a:ea typeface="方正少儿简体" panose="03000509000000000000" pitchFamily="65" charset="-122"/>
              </a:rPr>
              <a:t>“白色污染”</a:t>
            </a:r>
            <a:endParaRPr lang="zh-CN" altLang="zh-CN" sz="2665" b="1" dirty="0">
              <a:solidFill>
                <a:schemeClr val="bg1"/>
              </a:solidFill>
              <a:latin typeface="方正少儿简体" panose="03000509000000000000" pitchFamily="65" charset="-122"/>
              <a:ea typeface="方正少儿简体" panose="03000509000000000000" pitchFamily="65" charset="-122"/>
            </a:endParaRPr>
          </a:p>
        </p:txBody>
      </p:sp>
      <p:sp>
        <p:nvSpPr>
          <p:cNvPr id="19" name="矩形 18"/>
          <p:cNvSpPr/>
          <p:nvPr/>
        </p:nvSpPr>
        <p:spPr>
          <a:xfrm>
            <a:off x="7183314" y="5022851"/>
            <a:ext cx="4234337" cy="11493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方正少儿简体" panose="03000509000000000000" pitchFamily="65" charset="-122"/>
              <a:ea typeface="方正少儿简体" panose="03000509000000000000" pitchFamily="65" charset="-122"/>
            </a:endParaRPr>
          </a:p>
        </p:txBody>
      </p:sp>
      <p:sp>
        <p:nvSpPr>
          <p:cNvPr id="20" name="TextBox 13"/>
          <p:cNvSpPr txBox="1"/>
          <p:nvPr/>
        </p:nvSpPr>
        <p:spPr>
          <a:xfrm>
            <a:off x="7302500" y="5122843"/>
            <a:ext cx="4006526" cy="1168400"/>
          </a:xfrm>
          <a:prstGeom prst="rect">
            <a:avLst/>
          </a:prstGeom>
          <a:noFill/>
        </p:spPr>
        <p:txBody>
          <a:bodyPr wrap="square" rtlCol="0">
            <a:spAutoFit/>
          </a:bodyPr>
          <a:lstStyle/>
          <a:p>
            <a:r>
              <a:rPr lang="en-US" altLang="zh-CN" sz="1400" b="1" dirty="0">
                <a:solidFill>
                  <a:schemeClr val="bg1"/>
                </a:solidFill>
                <a:latin typeface="方正少儿简体" panose="03000509000000000000" pitchFamily="65" charset="-122"/>
                <a:ea typeface="方正少儿简体" panose="03000509000000000000" pitchFamily="65" charset="-122"/>
              </a:rPr>
              <a:t>        </a:t>
            </a:r>
            <a:r>
              <a:rPr lang="zh-CN" altLang="zh-CN" sz="1400" b="1" dirty="0">
                <a:solidFill>
                  <a:schemeClr val="bg1"/>
                </a:solidFill>
                <a:latin typeface="方正少儿简体" panose="03000509000000000000" pitchFamily="65" charset="-122"/>
                <a:ea typeface="方正少儿简体" panose="03000509000000000000" pitchFamily="65" charset="-122"/>
              </a:rPr>
              <a:t>所谓</a:t>
            </a:r>
            <a:r>
              <a:rPr lang="en-US" altLang="zh-CN" sz="1400" b="1" dirty="0">
                <a:solidFill>
                  <a:schemeClr val="bg1"/>
                </a:solidFill>
                <a:latin typeface="方正少儿简体" panose="03000509000000000000" pitchFamily="65" charset="-122"/>
                <a:ea typeface="方正少儿简体" panose="03000509000000000000" pitchFamily="65" charset="-122"/>
              </a:rPr>
              <a:t>“</a:t>
            </a:r>
            <a:r>
              <a:rPr lang="zh-CN" altLang="zh-CN" sz="1400" b="1" dirty="0">
                <a:solidFill>
                  <a:schemeClr val="bg1"/>
                </a:solidFill>
                <a:latin typeface="方正少儿简体" panose="03000509000000000000" pitchFamily="65" charset="-122"/>
                <a:ea typeface="方正少儿简体" panose="03000509000000000000" pitchFamily="65" charset="-122"/>
              </a:rPr>
              <a:t>洋垃圾</a:t>
            </a:r>
            <a:r>
              <a:rPr lang="en-US" altLang="zh-CN" sz="1400" b="1" dirty="0">
                <a:solidFill>
                  <a:schemeClr val="bg1"/>
                </a:solidFill>
                <a:latin typeface="方正少儿简体" panose="03000509000000000000" pitchFamily="65" charset="-122"/>
                <a:ea typeface="方正少儿简体" panose="03000509000000000000" pitchFamily="65" charset="-122"/>
              </a:rPr>
              <a:t>”</a:t>
            </a:r>
            <a:r>
              <a:rPr lang="zh-CN" altLang="zh-CN" sz="1400" b="1" dirty="0">
                <a:solidFill>
                  <a:schemeClr val="bg1"/>
                </a:solidFill>
                <a:latin typeface="方正少儿简体" panose="03000509000000000000" pitchFamily="65" charset="-122"/>
                <a:ea typeface="方正少儿简体" panose="03000509000000000000" pitchFamily="65" charset="-122"/>
              </a:rPr>
              <a:t>大多数是混杂着大量生活垃圾的工业废料等。在发达国家，处理1吨有毒废物，需要花费400多美元，而向境外倾倒有毒废料只需花几十美元， 甚至还能带来微薄利润。</a:t>
            </a:r>
            <a:endParaRPr lang="zh-CN" altLang="en-US" sz="1400" b="1" dirty="0">
              <a:solidFill>
                <a:schemeClr val="bg1"/>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175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225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2" presetClass="entr" presetSubtype="4" fill="hold" grpId="0" nodeType="withEffect">
                                      <p:stCondLst>
                                        <p:cond delay="275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250"/>
                                            <p:tgtEl>
                                              <p:spTgt spid="3"/>
                                            </p:tgtEl>
                                          </p:cBhvr>
                                        </p:animEffect>
                                      </p:childTnLst>
                                    </p:cTn>
                                  </p:par>
                                  <p:par>
                                    <p:cTn id="25" presetID="22" presetClass="entr" presetSubtype="1" fill="hold" grpId="0" nodeType="withEffect">
                                      <p:stCondLst>
                                        <p:cond delay="300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8" fill="hold" grpId="0" nodeType="withEffect">
                                      <p:stCondLst>
                                        <p:cond delay="35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4" fill="hold" grpId="0" nodeType="withEffect">
                                      <p:stCondLst>
                                        <p:cond delay="400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250"/>
                                            <p:tgtEl>
                                              <p:spTgt spid="5"/>
                                            </p:tgtEl>
                                          </p:cBhvr>
                                        </p:animEffect>
                                      </p:childTnLst>
                                    </p:cTn>
                                  </p:par>
                                  <p:par>
                                    <p:cTn id="34" presetID="22" presetClass="entr" presetSubtype="1" fill="hold" grpId="0" nodeType="withEffect">
                                      <p:stCondLst>
                                        <p:cond delay="425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8" fill="hold" grpId="0" nodeType="withEffect">
                                      <p:stCondLst>
                                        <p:cond delay="475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4" fill="hold" grpId="0" nodeType="withEffect">
                                      <p:stCondLst>
                                        <p:cond delay="525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250"/>
                                            <p:tgtEl>
                                              <p:spTgt spid="7"/>
                                            </p:tgtEl>
                                          </p:cBhvr>
                                        </p:animEffect>
                                      </p:childTnLst>
                                    </p:cTn>
                                  </p:par>
                                  <p:par>
                                    <p:cTn id="43" presetID="22" presetClass="entr" presetSubtype="1" fill="hold" grpId="0" nodeType="withEffect">
                                      <p:stCondLst>
                                        <p:cond delay="550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par>
                                    <p:cTn id="46" presetID="22" presetClass="entr" presetSubtype="8" fill="hold" grpId="0" nodeType="withEffect">
                                      <p:stCondLst>
                                        <p:cond delay="60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8" fill="hold" grpId="0" nodeType="withEffect">
                                      <p:stCondLst>
                                        <p:cond delay="650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2" presetClass="entr" presetSubtype="8" fill="hold" grpId="0" nodeType="withEffect">
                                      <p:stCondLst>
                                        <p:cond delay="725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22" presetClass="entr" presetSubtype="8" fill="hold" grpId="0" nodeType="withEffect">
                                      <p:stCondLst>
                                        <p:cond delay="800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par>
                                    <p:cTn id="58" presetID="2" presetClass="entr" presetSubtype="8" fill="hold" grpId="0" nodeType="withEffect" p14:presetBounceEnd="54000">
                                      <p:stCondLst>
                                        <p:cond delay="8500"/>
                                      </p:stCondLst>
                                      <p:childTnLst>
                                        <p:set>
                                          <p:cBhvr>
                                            <p:cTn id="59" dur="1" fill="hold">
                                              <p:stCondLst>
                                                <p:cond delay="0"/>
                                              </p:stCondLst>
                                            </p:cTn>
                                            <p:tgtEl>
                                              <p:spTgt spid="20"/>
                                            </p:tgtEl>
                                            <p:attrNameLst>
                                              <p:attrName>style.visibility</p:attrName>
                                            </p:attrNameLst>
                                          </p:cBhvr>
                                          <p:to>
                                            <p:strVal val="visible"/>
                                          </p:to>
                                        </p:set>
                                        <p:anim calcmode="lin" valueType="num" p14:bounceEnd="54000">
                                          <p:cBhvr additive="base">
                                            <p:cTn id="60" dur="750" fill="hold"/>
                                            <p:tgtEl>
                                              <p:spTgt spid="20"/>
                                            </p:tgtEl>
                                            <p:attrNameLst>
                                              <p:attrName>ppt_x</p:attrName>
                                            </p:attrNameLst>
                                          </p:cBhvr>
                                          <p:tavLst>
                                            <p:tav tm="0">
                                              <p:val>
                                                <p:strVal val="0-#ppt_w/2"/>
                                              </p:val>
                                            </p:tav>
                                            <p:tav tm="100000">
                                              <p:val>
                                                <p:strVal val="#ppt_x"/>
                                              </p:val>
                                            </p:tav>
                                          </p:tavLst>
                                        </p:anim>
                                        <p:anim calcmode="lin" valueType="num" p14:bounceEnd="54000">
                                          <p:cBhvr additive="base">
                                            <p:cTn id="61" dur="750" fill="hold"/>
                                            <p:tgtEl>
                                              <p:spTgt spid="20"/>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14:presetBounceEnd="54000">
                                      <p:stCondLst>
                                        <p:cond delay="9000"/>
                                      </p:stCondLst>
                                      <p:childTnLst>
                                        <p:set>
                                          <p:cBhvr>
                                            <p:cTn id="63" dur="1" fill="hold">
                                              <p:stCondLst>
                                                <p:cond delay="0"/>
                                              </p:stCondLst>
                                            </p:cTn>
                                            <p:tgtEl>
                                              <p:spTgt spid="12"/>
                                            </p:tgtEl>
                                            <p:attrNameLst>
                                              <p:attrName>style.visibility</p:attrName>
                                            </p:attrNameLst>
                                          </p:cBhvr>
                                          <p:to>
                                            <p:strVal val="visible"/>
                                          </p:to>
                                        </p:set>
                                        <p:anim calcmode="lin" valueType="num" p14:bounceEnd="54000">
                                          <p:cBhvr additive="base">
                                            <p:cTn id="64" dur="750" fill="hold"/>
                                            <p:tgtEl>
                                              <p:spTgt spid="12"/>
                                            </p:tgtEl>
                                            <p:attrNameLst>
                                              <p:attrName>ppt_x</p:attrName>
                                            </p:attrNameLst>
                                          </p:cBhvr>
                                          <p:tavLst>
                                            <p:tav tm="0">
                                              <p:val>
                                                <p:strVal val="0-#ppt_w/2"/>
                                              </p:val>
                                            </p:tav>
                                            <p:tav tm="100000">
                                              <p:val>
                                                <p:strVal val="#ppt_x"/>
                                              </p:val>
                                            </p:tav>
                                          </p:tavLst>
                                        </p:anim>
                                        <p:anim calcmode="lin" valueType="num" p14:bounceEnd="54000">
                                          <p:cBhvr additive="base">
                                            <p:cTn id="65" dur="750" fill="hold"/>
                                            <p:tgtEl>
                                              <p:spTgt spid="1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14:presetBounceEnd="54000">
                                      <p:stCondLst>
                                        <p:cond delay="9500"/>
                                      </p:stCondLst>
                                      <p:childTnLst>
                                        <p:set>
                                          <p:cBhvr>
                                            <p:cTn id="67" dur="1" fill="hold">
                                              <p:stCondLst>
                                                <p:cond delay="0"/>
                                              </p:stCondLst>
                                            </p:cTn>
                                            <p:tgtEl>
                                              <p:spTgt spid="11"/>
                                            </p:tgtEl>
                                            <p:attrNameLst>
                                              <p:attrName>style.visibility</p:attrName>
                                            </p:attrNameLst>
                                          </p:cBhvr>
                                          <p:to>
                                            <p:strVal val="visible"/>
                                          </p:to>
                                        </p:set>
                                        <p:anim calcmode="lin" valueType="num" p14:bounceEnd="54000">
                                          <p:cBhvr additive="base">
                                            <p:cTn id="68" dur="750" fill="hold"/>
                                            <p:tgtEl>
                                              <p:spTgt spid="11"/>
                                            </p:tgtEl>
                                            <p:attrNameLst>
                                              <p:attrName>ppt_x</p:attrName>
                                            </p:attrNameLst>
                                          </p:cBhvr>
                                          <p:tavLst>
                                            <p:tav tm="0">
                                              <p:val>
                                                <p:strVal val="0-#ppt_w/2"/>
                                              </p:val>
                                            </p:tav>
                                            <p:tav tm="100000">
                                              <p:val>
                                                <p:strVal val="#ppt_x"/>
                                              </p:val>
                                            </p:tav>
                                          </p:tavLst>
                                        </p:anim>
                                        <p:anim calcmode="lin" valueType="num" p14:bounceEnd="54000">
                                          <p:cBhvr additive="base">
                                            <p:cTn id="69"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9" grpId="0" animBg="1"/>
          <p:bldP spid="11" grpId="0"/>
          <p:bldP spid="12" grpId="0"/>
          <p:bldP spid="13" grpId="0" animBg="1"/>
          <p:bldP spid="14" grpId="0"/>
          <p:bldP spid="15" grpId="0" animBg="1"/>
          <p:bldP spid="16" grpId="0"/>
          <p:bldP spid="17" grpId="0" animBg="1"/>
          <p:bldP spid="18" grpId="0"/>
          <p:bldP spid="19" grpId="0" animBg="1"/>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175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225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2" presetClass="entr" presetSubtype="4" fill="hold" grpId="0" nodeType="withEffect">
                                      <p:stCondLst>
                                        <p:cond delay="275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250"/>
                                            <p:tgtEl>
                                              <p:spTgt spid="3"/>
                                            </p:tgtEl>
                                          </p:cBhvr>
                                        </p:animEffect>
                                      </p:childTnLst>
                                    </p:cTn>
                                  </p:par>
                                  <p:par>
                                    <p:cTn id="25" presetID="22" presetClass="entr" presetSubtype="1" fill="hold" grpId="0" nodeType="withEffect">
                                      <p:stCondLst>
                                        <p:cond delay="300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8" fill="hold" grpId="0" nodeType="withEffect">
                                      <p:stCondLst>
                                        <p:cond delay="35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4" fill="hold" grpId="0" nodeType="withEffect">
                                      <p:stCondLst>
                                        <p:cond delay="400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250"/>
                                            <p:tgtEl>
                                              <p:spTgt spid="5"/>
                                            </p:tgtEl>
                                          </p:cBhvr>
                                        </p:animEffect>
                                      </p:childTnLst>
                                    </p:cTn>
                                  </p:par>
                                  <p:par>
                                    <p:cTn id="34" presetID="22" presetClass="entr" presetSubtype="1" fill="hold" grpId="0" nodeType="withEffect">
                                      <p:stCondLst>
                                        <p:cond delay="425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8" fill="hold" grpId="0" nodeType="withEffect">
                                      <p:stCondLst>
                                        <p:cond delay="475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4" fill="hold" grpId="0" nodeType="withEffect">
                                      <p:stCondLst>
                                        <p:cond delay="525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250"/>
                                            <p:tgtEl>
                                              <p:spTgt spid="7"/>
                                            </p:tgtEl>
                                          </p:cBhvr>
                                        </p:animEffect>
                                      </p:childTnLst>
                                    </p:cTn>
                                  </p:par>
                                  <p:par>
                                    <p:cTn id="43" presetID="22" presetClass="entr" presetSubtype="1" fill="hold" grpId="0" nodeType="withEffect">
                                      <p:stCondLst>
                                        <p:cond delay="550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par>
                                    <p:cTn id="46" presetID="22" presetClass="entr" presetSubtype="8" fill="hold" grpId="0" nodeType="withEffect">
                                      <p:stCondLst>
                                        <p:cond delay="60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8" fill="hold" grpId="0" nodeType="withEffect">
                                      <p:stCondLst>
                                        <p:cond delay="650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2" presetClass="entr" presetSubtype="8" fill="hold" grpId="0" nodeType="withEffect">
                                      <p:stCondLst>
                                        <p:cond delay="725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22" presetClass="entr" presetSubtype="8" fill="hold" grpId="0" nodeType="withEffect">
                                      <p:stCondLst>
                                        <p:cond delay="800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par>
                                    <p:cTn id="58" presetID="2" presetClass="entr" presetSubtype="8" fill="hold" grpId="0" nodeType="withEffect">
                                      <p:stCondLst>
                                        <p:cond delay="850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750" fill="hold"/>
                                            <p:tgtEl>
                                              <p:spTgt spid="20"/>
                                            </p:tgtEl>
                                            <p:attrNameLst>
                                              <p:attrName>ppt_x</p:attrName>
                                            </p:attrNameLst>
                                          </p:cBhvr>
                                          <p:tavLst>
                                            <p:tav tm="0">
                                              <p:val>
                                                <p:strVal val="0-#ppt_w/2"/>
                                              </p:val>
                                            </p:tav>
                                            <p:tav tm="100000">
                                              <p:val>
                                                <p:strVal val="#ppt_x"/>
                                              </p:val>
                                            </p:tav>
                                          </p:tavLst>
                                        </p:anim>
                                        <p:anim calcmode="lin" valueType="num">
                                          <p:cBhvr additive="base">
                                            <p:cTn id="61" dur="750" fill="hold"/>
                                            <p:tgtEl>
                                              <p:spTgt spid="20"/>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900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750" fill="hold"/>
                                            <p:tgtEl>
                                              <p:spTgt spid="12"/>
                                            </p:tgtEl>
                                            <p:attrNameLst>
                                              <p:attrName>ppt_x</p:attrName>
                                            </p:attrNameLst>
                                          </p:cBhvr>
                                          <p:tavLst>
                                            <p:tav tm="0">
                                              <p:val>
                                                <p:strVal val="0-#ppt_w/2"/>
                                              </p:val>
                                            </p:tav>
                                            <p:tav tm="100000">
                                              <p:val>
                                                <p:strVal val="#ppt_x"/>
                                              </p:val>
                                            </p:tav>
                                          </p:tavLst>
                                        </p:anim>
                                        <p:anim calcmode="lin" valueType="num">
                                          <p:cBhvr additive="base">
                                            <p:cTn id="65" dur="750" fill="hold"/>
                                            <p:tgtEl>
                                              <p:spTgt spid="1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950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750" fill="hold"/>
                                            <p:tgtEl>
                                              <p:spTgt spid="11"/>
                                            </p:tgtEl>
                                            <p:attrNameLst>
                                              <p:attrName>ppt_x</p:attrName>
                                            </p:attrNameLst>
                                          </p:cBhvr>
                                          <p:tavLst>
                                            <p:tav tm="0">
                                              <p:val>
                                                <p:strVal val="0-#ppt_w/2"/>
                                              </p:val>
                                            </p:tav>
                                            <p:tav tm="100000">
                                              <p:val>
                                                <p:strVal val="#ppt_x"/>
                                              </p:val>
                                            </p:tav>
                                          </p:tavLst>
                                        </p:anim>
                                        <p:anim calcmode="lin" valueType="num">
                                          <p:cBhvr additive="base">
                                            <p:cTn id="69"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9" grpId="0" animBg="1"/>
          <p:bldP spid="11" grpId="0"/>
          <p:bldP spid="12" grpId="0"/>
          <p:bldP spid="13" grpId="0" animBg="1"/>
          <p:bldP spid="14" grpId="0"/>
          <p:bldP spid="15" grpId="0" animBg="1"/>
          <p:bldP spid="16" grpId="0"/>
          <p:bldP spid="17" grpId="0" animBg="1"/>
          <p:bldP spid="18" grpId="0"/>
          <p:bldP spid="19" grpId="0" animBg="1"/>
          <p:bldP spid="20" grpId="0"/>
        </p:bldLst>
      </p:timing>
    </mc:Fallback>
  </mc:AlternateContent>
</p:sld>
</file>

<file path=ppt/tags/tag1.xml><?xml version="1.0" encoding="utf-8"?>
<p:tagLst xmlns:p="http://schemas.openxmlformats.org/presentationml/2006/main">
  <p:tag name="KSO_WM_DIAGRAM_VIRTUALLY_FRAME" val="{&quot;height&quot;:306.09874015748034,&quot;left&quot;:388.8085039370079,&quot;top&quot;:134.8299212598425,&quot;width&quot;:365.3450393700788}"/>
</p:tagLst>
</file>

<file path=ppt/tags/tag10.xml><?xml version="1.0" encoding="utf-8"?>
<p:tagLst xmlns:p="http://schemas.openxmlformats.org/presentationml/2006/main">
  <p:tag name="KSO_WM_DIAGRAM_VIRTUALLY_FRAME" val="{&quot;height&quot;:367.6,&quot;left&quot;:303.30007874015746,&quot;top&quot;:77.8,&quot;width&quot;:569.1999212598425}"/>
</p:tagLst>
</file>

<file path=ppt/tags/tag11.xml><?xml version="1.0" encoding="utf-8"?>
<p:tagLst xmlns:p="http://schemas.openxmlformats.org/presentationml/2006/main">
  <p:tag name="KSO_WM_DIAGRAM_VIRTUALLY_FRAME" val="{&quot;height&quot;:367.6,&quot;left&quot;:303.30007874015746,&quot;top&quot;:77.8,&quot;width&quot;:569.1999212598425}"/>
</p:tagLst>
</file>

<file path=ppt/tags/tag12.xml><?xml version="1.0" encoding="utf-8"?>
<p:tagLst xmlns:p="http://schemas.openxmlformats.org/presentationml/2006/main">
  <p:tag name="KSO_WM_DIAGRAM_VIRTUALLY_FRAME" val="{&quot;height&quot;:367.6,&quot;left&quot;:303.30007874015746,&quot;top&quot;:77.8,&quot;width&quot;:569.1999212598425}"/>
</p:tagLst>
</file>

<file path=ppt/tags/tag13.xml><?xml version="1.0" encoding="utf-8"?>
<p:tagLst xmlns:p="http://schemas.openxmlformats.org/presentationml/2006/main">
  <p:tag name="KSO_WM_DIAGRAM_VIRTUALLY_FRAME" val="{&quot;height&quot;:360.9854330708661,&quot;left&quot;:94.12503937007874,&quot;top&quot;:122.01456692913386,&quot;width&quot;:770.75}"/>
</p:tagLst>
</file>

<file path=ppt/tags/tag14.xml><?xml version="1.0" encoding="utf-8"?>
<p:tagLst xmlns:p="http://schemas.openxmlformats.org/presentationml/2006/main">
  <p:tag name="KSO_WM_DIAGRAM_VIRTUALLY_FRAME" val="{&quot;height&quot;:360.9854330708661,&quot;left&quot;:94.12503937007874,&quot;top&quot;:122.01456692913386,&quot;width&quot;:770.75}"/>
</p:tagLst>
</file>

<file path=ppt/tags/tag15.xml><?xml version="1.0" encoding="utf-8"?>
<p:tagLst xmlns:p="http://schemas.openxmlformats.org/presentationml/2006/main">
  <p:tag name="KSO_WM_DIAGRAM_VIRTUALLY_FRAME" val="{&quot;height&quot;:360.9854330708661,&quot;left&quot;:94.12503937007874,&quot;top&quot;:122.01456692913386,&quot;width&quot;:770.75}"/>
</p:tagLst>
</file>

<file path=ppt/tags/tag16.xml><?xml version="1.0" encoding="utf-8"?>
<p:tagLst xmlns:p="http://schemas.openxmlformats.org/presentationml/2006/main">
  <p:tag name="KSO_WM_DIAGRAM_VIRTUALLY_FRAME" val="{&quot;height&quot;:360.9854330708661,&quot;left&quot;:94.12503937007874,&quot;top&quot;:122.01456692913386,&quot;width&quot;:770.75}"/>
</p:tagLst>
</file>

<file path=ppt/tags/tag17.xml><?xml version="1.0" encoding="utf-8"?>
<p:tagLst xmlns:p="http://schemas.openxmlformats.org/presentationml/2006/main">
  <p:tag name="KSO_WM_DIAGRAM_VIRTUALLY_FRAME" val="{&quot;height&quot;:360.9854330708661,&quot;left&quot;:94.12503937007874,&quot;top&quot;:122.01456692913386,&quot;width&quot;:770.75}"/>
</p:tagLst>
</file>

<file path=ppt/tags/tag18.xml><?xml version="1.0" encoding="utf-8"?>
<p:tagLst xmlns:p="http://schemas.openxmlformats.org/presentationml/2006/main">
  <p:tag name="KSO_WM_DIAGRAM_VIRTUALLY_FRAME" val="{&quot;height&quot;:360.9854330708661,&quot;left&quot;:94.12503937007874,&quot;top&quot;:122.01456692913386,&quot;width&quot;:770.75}"/>
</p:tagLst>
</file>

<file path=ppt/tags/tag19.xml><?xml version="1.0" encoding="utf-8"?>
<p:tagLst xmlns:p="http://schemas.openxmlformats.org/presentationml/2006/main">
  <p:tag name="KSO_WM_DIAGRAM_VIRTUALLY_FRAME" val="{&quot;height&quot;:360.9854330708661,&quot;left&quot;:94.12503937007874,&quot;top&quot;:122.01456692913386,&quot;width&quot;:770.75}"/>
</p:tagLst>
</file>

<file path=ppt/tags/tag2.xml><?xml version="1.0" encoding="utf-8"?>
<p:tagLst xmlns:p="http://schemas.openxmlformats.org/presentationml/2006/main">
  <p:tag name="KSO_WM_DIAGRAM_VIRTUALLY_FRAME" val="{&quot;height&quot;:322.7011023622047,&quot;left&quot;:101.43866141732283,&quot;top&quot;:121.27440944881889,&quot;width&quot;:757.1227559055118}"/>
</p:tagLst>
</file>

<file path=ppt/tags/tag20.xml><?xml version="1.0" encoding="utf-8"?>
<p:tagLst xmlns:p="http://schemas.openxmlformats.org/presentationml/2006/main">
  <p:tag name="KSO_WM_DIAGRAM_VIRTUALLY_FRAME" val="{&quot;height&quot;:360.9854330708661,&quot;left&quot;:94.12503937007874,&quot;top&quot;:122.01456692913386,&quot;width&quot;:770.75}"/>
</p:tagLst>
</file>

<file path=ppt/tags/tag21.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2.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3.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4.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5.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6.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7.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8.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29.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3.xml><?xml version="1.0" encoding="utf-8"?>
<p:tagLst xmlns:p="http://schemas.openxmlformats.org/presentationml/2006/main">
  <p:tag name="KSO_WM_DIAGRAM_VIRTUALLY_FRAME" val="{&quot;height&quot;:322.7011023622047,&quot;left&quot;:101.43866141732283,&quot;top&quot;:121.27440944881889,&quot;width&quot;:757.1227559055118}"/>
</p:tagLst>
</file>

<file path=ppt/tags/tag30.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31.xml><?xml version="1.0" encoding="utf-8"?>
<p:tagLst xmlns:p="http://schemas.openxmlformats.org/presentationml/2006/main">
  <p:tag name="KSO_WM_DIAGRAM_VIRTUALLY_FRAME" val="{&quot;height&quot;:330.3997637795275,&quot;left&quot;:49.17149606299213,&quot;top&quot;:107.43811023622047,&quot;width&quot;:857.8285039370079}"/>
</p:tagLst>
</file>

<file path=ppt/tags/tag32.xml><?xml version="1.0" encoding="utf-8"?>
<p:tagLst xmlns:p="http://schemas.openxmlformats.org/presentationml/2006/main">
  <p:tag name="ISPRING_PRESENTATION_TITLE" val="绿色环保从我做起"/>
</p:tagLst>
</file>

<file path=ppt/tags/tag4.xml><?xml version="1.0" encoding="utf-8"?>
<p:tagLst xmlns:p="http://schemas.openxmlformats.org/presentationml/2006/main">
  <p:tag name="KSO_WM_DIAGRAM_VIRTUALLY_FRAME" val="{&quot;height&quot;:322.7011023622047,&quot;left&quot;:101.43866141732283,&quot;top&quot;:121.27440944881889,&quot;width&quot;:757.1227559055118}"/>
</p:tagLst>
</file>

<file path=ppt/tags/tag5.xml><?xml version="1.0" encoding="utf-8"?>
<p:tagLst xmlns:p="http://schemas.openxmlformats.org/presentationml/2006/main">
  <p:tag name="KSO_WM_DIAGRAM_VIRTUALLY_FRAME" val="{&quot;height&quot;:367.6,&quot;left&quot;:303.30007874015746,&quot;top&quot;:77.8,&quot;width&quot;:569.1999212598425}"/>
</p:tagLst>
</file>

<file path=ppt/tags/tag6.xml><?xml version="1.0" encoding="utf-8"?>
<p:tagLst xmlns:p="http://schemas.openxmlformats.org/presentationml/2006/main">
  <p:tag name="KSO_WM_DIAGRAM_VIRTUALLY_FRAME" val="{&quot;height&quot;:367.6,&quot;left&quot;:303.30007874015746,&quot;top&quot;:77.8,&quot;width&quot;:569.1999212598425}"/>
</p:tagLst>
</file>

<file path=ppt/tags/tag7.xml><?xml version="1.0" encoding="utf-8"?>
<p:tagLst xmlns:p="http://schemas.openxmlformats.org/presentationml/2006/main">
  <p:tag name="KSO_WM_DIAGRAM_VIRTUALLY_FRAME" val="{&quot;height&quot;:367.6,&quot;left&quot;:303.30007874015746,&quot;top&quot;:77.8,&quot;width&quot;:569.1999212598425}"/>
</p:tagLst>
</file>

<file path=ppt/tags/tag8.xml><?xml version="1.0" encoding="utf-8"?>
<p:tagLst xmlns:p="http://schemas.openxmlformats.org/presentationml/2006/main">
  <p:tag name="KSO_WM_DIAGRAM_VIRTUALLY_FRAME" val="{&quot;height&quot;:367.6,&quot;left&quot;:303.30007874015746,&quot;top&quot;:77.8,&quot;width&quot;:569.1999212598425}"/>
</p:tagLst>
</file>

<file path=ppt/tags/tag9.xml><?xml version="1.0" encoding="utf-8"?>
<p:tagLst xmlns:p="http://schemas.openxmlformats.org/presentationml/2006/main">
  <p:tag name="KSO_WM_DIAGRAM_VIRTUALLY_FRAME" val="{&quot;height&quot;:367.6,&quot;left&quot;:303.30007874015746,&quot;top&quot;:77.8,&quot;width&quot;:569.1999212598425}"/>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2916</Words>
  <Application>WPS 演示</Application>
  <PresentationFormat>宽屏</PresentationFormat>
  <Paragraphs>291</Paragraphs>
  <Slides>35</Slides>
  <Notes>21</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35</vt:i4>
      </vt:variant>
    </vt:vector>
  </HeadingPairs>
  <TitlesOfParts>
    <vt:vector size="51" baseType="lpstr">
      <vt:lpstr>Arial</vt:lpstr>
      <vt:lpstr>宋体</vt:lpstr>
      <vt:lpstr>Wingdings</vt:lpstr>
      <vt:lpstr>微软雅黑</vt:lpstr>
      <vt:lpstr>方正少儿简体</vt:lpstr>
      <vt:lpstr>Segoe Print</vt:lpstr>
      <vt:lpstr>方正少儿简体</vt:lpstr>
      <vt:lpstr>Source Han Sans CN Regular</vt:lpstr>
      <vt:lpstr>黑体</vt:lpstr>
      <vt:lpstr>PingFangSC-Light</vt:lpstr>
      <vt:lpstr>Source Han Sans CN Bold</vt:lpstr>
      <vt:lpstr>Source Han Sans</vt:lpstr>
      <vt:lpstr>Calibri</vt:lpstr>
      <vt:lpstr>Arial Unicode MS</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绿色环保从我做起</dc:title>
  <dc:creator>WIN7</dc:creator>
  <cp:lastModifiedBy>衣上云</cp:lastModifiedBy>
  <cp:revision>137</cp:revision>
  <dcterms:created xsi:type="dcterms:W3CDTF">2017-08-18T03:02:00Z</dcterms:created>
  <dcterms:modified xsi:type="dcterms:W3CDTF">2025-05-26T07:51:55Z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D2CC5E80809C4380A54C6DC1A14711EB_13</vt:lpwstr>
  </property>
</Properties>
</file>